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9" r:id="rId4"/>
    <p:sldId id="270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A69D"/>
    <a:srgbClr val="CCC5BC"/>
    <a:srgbClr val="E1DCCD"/>
    <a:srgbClr val="F4EF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73"/>
    <p:restoredTop sz="94610"/>
  </p:normalViewPr>
  <p:slideViewPr>
    <p:cSldViewPr snapToGrid="0" snapToObjects="1">
      <p:cViewPr varScale="1">
        <p:scale>
          <a:sx n="73" d="100"/>
          <a:sy n="73" d="100"/>
        </p:scale>
        <p:origin x="208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0655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52500" y="762000"/>
            <a:ext cx="400050" cy="400050"/>
          </a:xfrm>
          <a:prstGeom prst="ellipse">
            <a:avLst/>
          </a:prstGeom>
          <a:ln w="14288">
            <a:solidFill>
              <a:srgbClr val="14110D"/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3" name="Text 1"/>
          <p:cNvSpPr/>
          <p:nvPr/>
        </p:nvSpPr>
        <p:spPr>
          <a:xfrm>
            <a:off x="928688" y="776288"/>
            <a:ext cx="447675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marL="0" indent="0" algn="ctr">
              <a:buNone/>
            </a:pPr>
            <a:r>
              <a:rPr lang="en-US" sz="1650" i="1" kern="0" spc="27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</a:t>
            </a:r>
            <a:endParaRPr lang="en-US" sz="1650" dirty="0"/>
          </a:p>
        </p:txBody>
      </p:sp>
      <p:sp>
        <p:nvSpPr>
          <p:cNvPr id="4" name="Text 2"/>
          <p:cNvSpPr/>
          <p:nvPr/>
        </p:nvSpPr>
        <p:spPr>
          <a:xfrm>
            <a:off x="1504950" y="864394"/>
            <a:ext cx="3108475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270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SENTAKU TRADING — FZCO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952500" y="2955950"/>
            <a:ext cx="8309475" cy="31225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70000"/>
              </a:lnSpc>
              <a:buNone/>
            </a:pPr>
            <a:r>
              <a:rPr lang="en-US" sz="13800" i="1" kern="0" spc="-700" dirty="0">
                <a:solidFill>
                  <a:srgbClr val="14110D"/>
                </a:solidFill>
                <a:latin typeface="Fraunces 9pt" pitchFamily="2" charset="77"/>
                <a:ea typeface="Georgia" pitchFamily="34" charset="-122"/>
                <a:cs typeface="Georgia" pitchFamily="34" charset="-120"/>
              </a:rPr>
              <a:t>Sentaku </a:t>
            </a:r>
            <a:r>
              <a:rPr lang="en-US" sz="13800" i="1" kern="0" spc="-700" dirty="0">
                <a:solidFill>
                  <a:srgbClr val="2A3A5E"/>
                </a:solidFill>
                <a:latin typeface="Fraunces 9pt" pitchFamily="2" charset="77"/>
                <a:ea typeface="Georgia" pitchFamily="34" charset="-122"/>
                <a:cs typeface="Georgia" pitchFamily="34" charset="-120"/>
              </a:rPr>
              <a:t>Trading.</a:t>
            </a:r>
            <a:endParaRPr lang="en-US" sz="13800" i="1" spc="-700" dirty="0">
              <a:latin typeface="Fraunces 9pt" pitchFamily="2" charset="77"/>
            </a:endParaRPr>
          </a:p>
        </p:txBody>
      </p:sp>
      <p:sp>
        <p:nvSpPr>
          <p:cNvPr id="6" name="Text 4"/>
          <p:cNvSpPr/>
          <p:nvPr/>
        </p:nvSpPr>
        <p:spPr>
          <a:xfrm>
            <a:off x="952500" y="6497613"/>
            <a:ext cx="6671310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3000" i="1" dirty="0">
                <a:solidFill>
                  <a:srgbClr val="3D362C"/>
                </a:solidFill>
                <a:latin typeface="Fraunces 9pt" pitchFamily="2" charset="77"/>
                <a:ea typeface="Georgia" pitchFamily="34" charset="-122"/>
                <a:cs typeface="Space Grotesk" pitchFamily="2" charset="77"/>
              </a:rPr>
              <a:t>From concept to creation, seamlessly delivered.</a:t>
            </a:r>
            <a:endParaRPr lang="en-US" sz="3000" dirty="0">
              <a:latin typeface="Fraunces 9pt" pitchFamily="2" charset="77"/>
              <a:cs typeface="Space Grotesk" pitchFamily="2" charset="77"/>
            </a:endParaRPr>
          </a:p>
        </p:txBody>
      </p:sp>
      <p:sp>
        <p:nvSpPr>
          <p:cNvPr id="7" name="Shape 5"/>
          <p:cNvSpPr/>
          <p:nvPr/>
        </p:nvSpPr>
        <p:spPr>
          <a:xfrm>
            <a:off x="952500" y="9205913"/>
            <a:ext cx="8067452" cy="9525"/>
          </a:xfrm>
          <a:prstGeom prst="rect">
            <a:avLst/>
          </a:prstGeom>
          <a:solidFill>
            <a:srgbClr val="14110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8" name="Text 6"/>
          <p:cNvSpPr/>
          <p:nvPr/>
        </p:nvSpPr>
        <p:spPr>
          <a:xfrm>
            <a:off x="952500" y="9424988"/>
            <a:ext cx="1905223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COMPANY PROFILE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742334" y="9424988"/>
            <a:ext cx="1661368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DUBAI · DHAKA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288313" y="9424988"/>
            <a:ext cx="80783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MMXXVI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9781952" y="0"/>
            <a:ext cx="8505974" cy="10287000"/>
          </a:xfrm>
          <a:prstGeom prst="rect">
            <a:avLst/>
          </a:prstGeom>
          <a:solidFill>
            <a:srgbClr val="EBE4D6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3" name="Shape 10"/>
          <p:cNvSpPr/>
          <p:nvPr/>
        </p:nvSpPr>
        <p:spPr>
          <a:xfrm>
            <a:off x="9781952" y="9767888"/>
            <a:ext cx="8505974" cy="519113"/>
          </a:xfrm>
          <a:prstGeom prst="rect">
            <a:avLst/>
          </a:prstGeom>
          <a:solidFill>
            <a:srgbClr val="0F1410">
              <a:alpha val="78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4" name="Text 11"/>
          <p:cNvSpPr/>
          <p:nvPr/>
        </p:nvSpPr>
        <p:spPr>
          <a:xfrm>
            <a:off x="10086752" y="9939338"/>
            <a:ext cx="1039118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23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EST. </a:t>
            </a:r>
            <a:r>
              <a:rPr lang="en-US" sz="1050" kern="0" spc="231" dirty="0">
                <a:solidFill>
                  <a:srgbClr val="FFFFFF">
                    <a:alpha val="55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2026</a:t>
            </a:r>
            <a:endParaRPr lang="en-US" sz="1050" dirty="0"/>
          </a:p>
        </p:txBody>
      </p:sp>
      <p:sp>
        <p:nvSpPr>
          <p:cNvPr id="15" name="Text 12"/>
          <p:cNvSpPr/>
          <p:nvPr/>
        </p:nvSpPr>
        <p:spPr>
          <a:xfrm>
            <a:off x="11608445" y="9939338"/>
            <a:ext cx="148723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kern="0" spc="23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HQ </a:t>
            </a:r>
            <a:r>
              <a:rPr lang="en-US" sz="1050" kern="0" spc="231" dirty="0">
                <a:solidFill>
                  <a:srgbClr val="FFFFFF">
                    <a:alpha val="55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DUBAI, UAE</a:t>
            </a:r>
            <a:endParaRPr lang="en-US" sz="1050" dirty="0"/>
          </a:p>
        </p:txBody>
      </p:sp>
      <p:sp>
        <p:nvSpPr>
          <p:cNvPr id="16" name="Text 13"/>
          <p:cNvSpPr/>
          <p:nvPr/>
        </p:nvSpPr>
        <p:spPr>
          <a:xfrm>
            <a:off x="13578185" y="9939338"/>
            <a:ext cx="2319338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050" kern="0" spc="23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PRODUCTION </a:t>
            </a:r>
            <a:r>
              <a:rPr lang="en-US" sz="1050" kern="0" spc="231" dirty="0">
                <a:solidFill>
                  <a:srgbClr val="FFFFFF">
                    <a:alpha val="55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BANGLADESH</a:t>
            </a:r>
            <a:endParaRPr lang="en-US" sz="1050" dirty="0"/>
          </a:p>
        </p:txBody>
      </p:sp>
      <p:sp>
        <p:nvSpPr>
          <p:cNvPr id="17" name="Text 14"/>
          <p:cNvSpPr/>
          <p:nvPr/>
        </p:nvSpPr>
        <p:spPr>
          <a:xfrm>
            <a:off x="16380098" y="9939338"/>
            <a:ext cx="1679228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050" kern="0" spc="23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MARKETS </a:t>
            </a:r>
            <a:r>
              <a:rPr lang="en-US" sz="1050" kern="0" spc="231" dirty="0">
                <a:solidFill>
                  <a:srgbClr val="FFFFFF">
                    <a:alpha val="55000"/>
                  </a:srgbClr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 · EU</a:t>
            </a:r>
            <a:endParaRPr lang="en-US" sz="105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098806-2192-48E0-F2D0-44E19FC7603C}"/>
              </a:ext>
            </a:extLst>
          </p:cNvPr>
          <p:cNvSpPr txBox="1"/>
          <p:nvPr/>
        </p:nvSpPr>
        <p:spPr>
          <a:xfrm>
            <a:off x="9261975" y="345057"/>
            <a:ext cx="9215806" cy="1069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B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671081" y="981075"/>
            <a:ext cx="174061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— FOOTPRINT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566863"/>
            <a:ext cx="12165330" cy="17030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6900" kern="0" spc="-207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bridge between </a:t>
            </a:r>
            <a:r>
              <a:rPr lang="en-US" sz="6900" i="1" kern="0" spc="-207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markets and making.</a:t>
            </a:r>
            <a:endParaRPr lang="en-US" sz="6900" dirty="0"/>
          </a:p>
        </p:txBody>
      </p:sp>
      <p:sp>
        <p:nvSpPr>
          <p:cNvPr id="6" name="Text 3"/>
          <p:cNvSpPr/>
          <p:nvPr/>
        </p:nvSpPr>
        <p:spPr>
          <a:xfrm>
            <a:off x="13335000" y="1757363"/>
            <a:ext cx="412051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31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01 — HEADQUARTERS</a:t>
            </a:r>
            <a:endParaRPr lang="en-US" sz="1050" dirty="0"/>
          </a:p>
        </p:txBody>
      </p:sp>
      <p:sp>
        <p:nvSpPr>
          <p:cNvPr id="7" name="Shape 4"/>
          <p:cNvSpPr/>
          <p:nvPr/>
        </p:nvSpPr>
        <p:spPr>
          <a:xfrm>
            <a:off x="13335000" y="2509838"/>
            <a:ext cx="400050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8" name="Text 5"/>
          <p:cNvSpPr/>
          <p:nvPr/>
        </p:nvSpPr>
        <p:spPr>
          <a:xfrm>
            <a:off x="13335000" y="2133600"/>
            <a:ext cx="1281485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Dubai, UAE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16939171" y="2238375"/>
            <a:ext cx="472529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19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FZCO</a:t>
            </a:r>
            <a:endParaRPr lang="en-US" sz="975" dirty="0"/>
          </a:p>
        </p:txBody>
      </p:sp>
      <p:sp>
        <p:nvSpPr>
          <p:cNvPr id="10" name="Text 7"/>
          <p:cNvSpPr/>
          <p:nvPr/>
        </p:nvSpPr>
        <p:spPr>
          <a:xfrm>
            <a:off x="13335000" y="2709863"/>
            <a:ext cx="412051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31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02 — PRODUCTION</a:t>
            </a:r>
            <a:endParaRPr lang="en-US" sz="1050" dirty="0"/>
          </a:p>
        </p:txBody>
      </p:sp>
      <p:sp>
        <p:nvSpPr>
          <p:cNvPr id="11" name="Shape 8"/>
          <p:cNvSpPr/>
          <p:nvPr/>
        </p:nvSpPr>
        <p:spPr>
          <a:xfrm>
            <a:off x="13335000" y="3462338"/>
            <a:ext cx="400050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2" name="Text 9"/>
          <p:cNvSpPr/>
          <p:nvPr/>
        </p:nvSpPr>
        <p:spPr>
          <a:xfrm>
            <a:off x="13335000" y="3086100"/>
            <a:ext cx="2208758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Dhaka &amp; Chattogram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7137335" y="3190875"/>
            <a:ext cx="2743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19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BD</a:t>
            </a:r>
            <a:endParaRPr lang="en-US" sz="975" dirty="0"/>
          </a:p>
        </p:txBody>
      </p:sp>
      <p:sp>
        <p:nvSpPr>
          <p:cNvPr id="14" name="Text 11"/>
          <p:cNvSpPr/>
          <p:nvPr/>
        </p:nvSpPr>
        <p:spPr>
          <a:xfrm>
            <a:off x="13335000" y="3662362"/>
            <a:ext cx="412051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31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 03 — MARKETS SERVED</a:t>
            </a:r>
            <a:endParaRPr lang="en-US" sz="1050" dirty="0"/>
          </a:p>
        </p:txBody>
      </p:sp>
      <p:sp>
        <p:nvSpPr>
          <p:cNvPr id="15" name="Shape 12"/>
          <p:cNvSpPr/>
          <p:nvPr/>
        </p:nvSpPr>
        <p:spPr>
          <a:xfrm>
            <a:off x="13335000" y="4414838"/>
            <a:ext cx="400050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6" name="Text 13"/>
          <p:cNvSpPr/>
          <p:nvPr/>
        </p:nvSpPr>
        <p:spPr>
          <a:xfrm>
            <a:off x="13335000" y="4038600"/>
            <a:ext cx="1437531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United States</a:t>
            </a:r>
            <a:endParaRPr lang="en-US" sz="1800" dirty="0"/>
          </a:p>
        </p:txBody>
      </p:sp>
      <p:sp>
        <p:nvSpPr>
          <p:cNvPr id="17" name="Text 14"/>
          <p:cNvSpPr/>
          <p:nvPr/>
        </p:nvSpPr>
        <p:spPr>
          <a:xfrm>
            <a:off x="17137335" y="4143375"/>
            <a:ext cx="2743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19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</a:t>
            </a:r>
            <a:endParaRPr lang="en-US" sz="975" dirty="0"/>
          </a:p>
        </p:txBody>
      </p:sp>
      <p:sp>
        <p:nvSpPr>
          <p:cNvPr id="18" name="Shape 15"/>
          <p:cNvSpPr/>
          <p:nvPr/>
        </p:nvSpPr>
        <p:spPr>
          <a:xfrm>
            <a:off x="13335000" y="4914900"/>
            <a:ext cx="400050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9" name="Text 16"/>
          <p:cNvSpPr/>
          <p:nvPr/>
        </p:nvSpPr>
        <p:spPr>
          <a:xfrm>
            <a:off x="13335000" y="4538663"/>
            <a:ext cx="834926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Canada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17137335" y="4643438"/>
            <a:ext cx="2743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19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NA</a:t>
            </a:r>
            <a:endParaRPr lang="en-US" sz="975" dirty="0"/>
          </a:p>
        </p:txBody>
      </p:sp>
      <p:sp>
        <p:nvSpPr>
          <p:cNvPr id="21" name="Shape 18"/>
          <p:cNvSpPr/>
          <p:nvPr/>
        </p:nvSpPr>
        <p:spPr>
          <a:xfrm>
            <a:off x="13335000" y="5414963"/>
            <a:ext cx="400050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2" name="Text 19"/>
          <p:cNvSpPr/>
          <p:nvPr/>
        </p:nvSpPr>
        <p:spPr>
          <a:xfrm>
            <a:off x="13335000" y="5038725"/>
            <a:ext cx="1760041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United Kingdom</a:t>
            </a:r>
            <a:endParaRPr lang="en-US" sz="1800" dirty="0"/>
          </a:p>
        </p:txBody>
      </p:sp>
      <p:sp>
        <p:nvSpPr>
          <p:cNvPr id="23" name="Text 20"/>
          <p:cNvSpPr/>
          <p:nvPr/>
        </p:nvSpPr>
        <p:spPr>
          <a:xfrm>
            <a:off x="17137335" y="5143500"/>
            <a:ext cx="2743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19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EU</a:t>
            </a:r>
            <a:endParaRPr lang="en-US" sz="975" dirty="0"/>
          </a:p>
        </p:txBody>
      </p:sp>
      <p:sp>
        <p:nvSpPr>
          <p:cNvPr id="24" name="Shape 21"/>
          <p:cNvSpPr/>
          <p:nvPr/>
        </p:nvSpPr>
        <p:spPr>
          <a:xfrm>
            <a:off x="13335000" y="5915025"/>
            <a:ext cx="400050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5" name="Text 22"/>
          <p:cNvSpPr/>
          <p:nvPr/>
        </p:nvSpPr>
        <p:spPr>
          <a:xfrm>
            <a:off x="13335000" y="5538788"/>
            <a:ext cx="1879550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Germany · France</a:t>
            </a:r>
            <a:endParaRPr lang="en-US" sz="1800" dirty="0"/>
          </a:p>
        </p:txBody>
      </p:sp>
      <p:sp>
        <p:nvSpPr>
          <p:cNvPr id="26" name="Text 23"/>
          <p:cNvSpPr/>
          <p:nvPr/>
        </p:nvSpPr>
        <p:spPr>
          <a:xfrm>
            <a:off x="17137335" y="5643563"/>
            <a:ext cx="2743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19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EU</a:t>
            </a:r>
            <a:endParaRPr lang="en-US" sz="975" dirty="0"/>
          </a:p>
        </p:txBody>
      </p:sp>
      <p:sp>
        <p:nvSpPr>
          <p:cNvPr id="27" name="Shape 24"/>
          <p:cNvSpPr/>
          <p:nvPr/>
        </p:nvSpPr>
        <p:spPr>
          <a:xfrm>
            <a:off x="13335000" y="6415088"/>
            <a:ext cx="400050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8" name="Text 25"/>
          <p:cNvSpPr/>
          <p:nvPr/>
        </p:nvSpPr>
        <p:spPr>
          <a:xfrm>
            <a:off x="13335000" y="6038850"/>
            <a:ext cx="1287512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Italy · Spain</a:t>
            </a:r>
            <a:endParaRPr lang="en-US" sz="1800" dirty="0"/>
          </a:p>
        </p:txBody>
      </p:sp>
      <p:sp>
        <p:nvSpPr>
          <p:cNvPr id="29" name="Text 26"/>
          <p:cNvSpPr/>
          <p:nvPr/>
        </p:nvSpPr>
        <p:spPr>
          <a:xfrm>
            <a:off x="17137335" y="6143625"/>
            <a:ext cx="2743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19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EU</a:t>
            </a:r>
            <a:endParaRPr lang="en-US" sz="975" dirty="0"/>
          </a:p>
        </p:txBody>
      </p:sp>
      <p:sp>
        <p:nvSpPr>
          <p:cNvPr id="30" name="Shape 27"/>
          <p:cNvSpPr/>
          <p:nvPr/>
        </p:nvSpPr>
        <p:spPr>
          <a:xfrm>
            <a:off x="13335000" y="6915150"/>
            <a:ext cx="400050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31" name="Text 28"/>
          <p:cNvSpPr/>
          <p:nvPr/>
        </p:nvSpPr>
        <p:spPr>
          <a:xfrm>
            <a:off x="13335000" y="6538913"/>
            <a:ext cx="2291135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Netherlands · Nordics</a:t>
            </a:r>
            <a:endParaRPr lang="en-US" sz="1800" dirty="0"/>
          </a:p>
        </p:txBody>
      </p:sp>
      <p:sp>
        <p:nvSpPr>
          <p:cNvPr id="32" name="Text 29"/>
          <p:cNvSpPr/>
          <p:nvPr/>
        </p:nvSpPr>
        <p:spPr>
          <a:xfrm>
            <a:off x="17137335" y="6643688"/>
            <a:ext cx="27436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19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EU</a:t>
            </a:r>
            <a:endParaRPr lang="en-US" sz="975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E1F75D74-4C38-1E0C-C295-125E579C1F8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896" r="734" b="4901"/>
          <a:stretch>
            <a:fillRect/>
          </a:stretch>
        </p:blipFill>
        <p:spPr>
          <a:xfrm>
            <a:off x="393197" y="3160144"/>
            <a:ext cx="12510482" cy="6357487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908834" y="981075"/>
            <a:ext cx="1502866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 — OUTLOOK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490663"/>
            <a:ext cx="8142923" cy="287729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2000"/>
              </a:lnSpc>
              <a:buNone/>
            </a:pPr>
            <a:r>
              <a:rPr lang="en-US" sz="8100" kern="0" spc="-243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Managing exports </a:t>
            </a:r>
            <a:r>
              <a:rPr lang="en-US" sz="8100" i="1" kern="0" spc="-243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globally.</a:t>
            </a:r>
            <a:endParaRPr lang="en-US" sz="8100" dirty="0"/>
          </a:p>
        </p:txBody>
      </p:sp>
      <p:sp>
        <p:nvSpPr>
          <p:cNvPr id="5" name="Text 3"/>
          <p:cNvSpPr/>
          <p:nvPr/>
        </p:nvSpPr>
        <p:spPr>
          <a:xfrm>
            <a:off x="9429750" y="2596307"/>
            <a:ext cx="5494020" cy="1638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five-year trajectory — from our first production year through projected growth across North America, Europe, and new markets.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952500" y="4891832"/>
            <a:ext cx="4945231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UNITS SHIPPED (MILLIONS) · EXPORT VALUE (USD)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8525247" y="4863257"/>
            <a:ext cx="2210098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buNone/>
            </a:pPr>
            <a:r>
              <a:rPr lang="en-US" sz="1050" b="1" kern="0" spc="210" dirty="0">
                <a:solidFill>
                  <a:srgbClr val="2A3A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2026 → 2030 FORECAST</a:t>
            </a:r>
            <a:endParaRPr lang="en-US" sz="1050" dirty="0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5191869"/>
            <a:ext cx="9706645" cy="4191000"/>
          </a:xfrm>
          <a:prstGeom prst="rect">
            <a:avLst/>
          </a:prstGeom>
        </p:spPr>
      </p:pic>
      <p:sp>
        <p:nvSpPr>
          <p:cNvPr id="9" name="Shape 6"/>
          <p:cNvSpPr/>
          <p:nvPr/>
        </p:nvSpPr>
        <p:spPr>
          <a:xfrm>
            <a:off x="11268745" y="4863257"/>
            <a:ext cx="6066755" cy="9525"/>
          </a:xfrm>
          <a:prstGeom prst="rect">
            <a:avLst/>
          </a:prstGeom>
          <a:solidFill>
            <a:srgbClr val="14110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0" name="Text 7"/>
          <p:cNvSpPr/>
          <p:nvPr/>
        </p:nvSpPr>
        <p:spPr>
          <a:xfrm>
            <a:off x="11268745" y="5101382"/>
            <a:ext cx="6248758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31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MILESTONES &amp; MARKET EXPANSION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11268745" y="5501432"/>
            <a:ext cx="83820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189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2026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12259345" y="5439519"/>
            <a:ext cx="522844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kern="0" spc="-16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Foundation · </a:t>
            </a:r>
            <a:r>
              <a:rPr lang="en-US" sz="1650" kern="0" spc="-16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$20M</a:t>
            </a:r>
            <a:endParaRPr lang="en-US" sz="1650" dirty="0"/>
          </a:p>
        </p:txBody>
      </p:sp>
      <p:sp>
        <p:nvSpPr>
          <p:cNvPr id="13" name="Text 10"/>
          <p:cNvSpPr/>
          <p:nvPr/>
        </p:nvSpPr>
        <p:spPr>
          <a:xfrm>
            <a:off x="12259345" y="5734794"/>
            <a:ext cx="5228440" cy="2590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2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3.5M units · 2 anchor brands · NA pilot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11268745" y="6208142"/>
            <a:ext cx="83820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189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2027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12259345" y="6146229"/>
            <a:ext cx="522844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kern="0" spc="-16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 entry · </a:t>
            </a:r>
            <a:r>
              <a:rPr lang="en-US" sz="1650" kern="0" spc="-16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$35M</a:t>
            </a:r>
            <a:endParaRPr lang="en-US" sz="1650" dirty="0"/>
          </a:p>
        </p:txBody>
      </p:sp>
      <p:sp>
        <p:nvSpPr>
          <p:cNvPr id="16" name="Text 13"/>
          <p:cNvSpPr/>
          <p:nvPr/>
        </p:nvSpPr>
        <p:spPr>
          <a:xfrm>
            <a:off x="12259345" y="6441504"/>
            <a:ext cx="5228440" cy="2590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2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5.5M units · UK + DE lanes · 5 partners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11268745" y="6914852"/>
            <a:ext cx="83820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189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2028</a:t>
            </a:r>
            <a:endParaRPr lang="en-US" sz="1350" dirty="0"/>
          </a:p>
        </p:txBody>
      </p:sp>
      <p:sp>
        <p:nvSpPr>
          <p:cNvPr id="18" name="Text 15"/>
          <p:cNvSpPr/>
          <p:nvPr/>
        </p:nvSpPr>
        <p:spPr>
          <a:xfrm>
            <a:off x="12259345" y="6852940"/>
            <a:ext cx="522844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kern="0" spc="-16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 &amp; sustainability · </a:t>
            </a:r>
            <a:r>
              <a:rPr lang="en-US" sz="1650" kern="0" spc="-16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$55M</a:t>
            </a:r>
            <a:endParaRPr lang="en-US" sz="1650" dirty="0"/>
          </a:p>
        </p:txBody>
      </p:sp>
      <p:sp>
        <p:nvSpPr>
          <p:cNvPr id="19" name="Text 16"/>
          <p:cNvSpPr/>
          <p:nvPr/>
        </p:nvSpPr>
        <p:spPr>
          <a:xfrm>
            <a:off x="12259345" y="7148215"/>
            <a:ext cx="5228440" cy="2590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2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8.0M units · LEED-only · in-house wash R&amp;D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11268745" y="7621563"/>
            <a:ext cx="83820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189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2029</a:t>
            </a:r>
            <a:endParaRPr lang="en-US" sz="1350" dirty="0"/>
          </a:p>
        </p:txBody>
      </p:sp>
      <p:sp>
        <p:nvSpPr>
          <p:cNvPr id="21" name="Text 18"/>
          <p:cNvSpPr/>
          <p:nvPr/>
        </p:nvSpPr>
        <p:spPr>
          <a:xfrm>
            <a:off x="12259345" y="7559650"/>
            <a:ext cx="522844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kern="0" spc="-16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Japan &amp; APAC · </a:t>
            </a:r>
            <a:r>
              <a:rPr lang="en-US" sz="1650" kern="0" spc="-16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$80M</a:t>
            </a:r>
            <a:endParaRPr lang="en-US" sz="1650" dirty="0"/>
          </a:p>
        </p:txBody>
      </p:sp>
      <p:sp>
        <p:nvSpPr>
          <p:cNvPr id="22" name="Text 19"/>
          <p:cNvSpPr/>
          <p:nvPr/>
        </p:nvSpPr>
        <p:spPr>
          <a:xfrm>
            <a:off x="12259345" y="7854925"/>
            <a:ext cx="5228440" cy="2590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2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11.0M units · Tokyo rep · designer-label prog.</a:t>
            </a:r>
            <a:endParaRPr lang="en-US" sz="1200" dirty="0"/>
          </a:p>
        </p:txBody>
      </p:sp>
      <p:sp>
        <p:nvSpPr>
          <p:cNvPr id="23" name="Text 20"/>
          <p:cNvSpPr/>
          <p:nvPr/>
        </p:nvSpPr>
        <p:spPr>
          <a:xfrm>
            <a:off x="11268745" y="8328273"/>
            <a:ext cx="83820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189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2030</a:t>
            </a:r>
            <a:endParaRPr lang="en-US" sz="1350" dirty="0"/>
          </a:p>
        </p:txBody>
      </p:sp>
      <p:sp>
        <p:nvSpPr>
          <p:cNvPr id="24" name="Text 21"/>
          <p:cNvSpPr/>
          <p:nvPr/>
        </p:nvSpPr>
        <p:spPr>
          <a:xfrm>
            <a:off x="12259345" y="8266361"/>
            <a:ext cx="5228440" cy="2952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650" kern="0" spc="-16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Global reach · </a:t>
            </a:r>
            <a:r>
              <a:rPr lang="en-US" sz="1650" kern="0" spc="-16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$110M</a:t>
            </a:r>
            <a:endParaRPr lang="en-US" sz="1650" dirty="0"/>
          </a:p>
        </p:txBody>
      </p:sp>
      <p:sp>
        <p:nvSpPr>
          <p:cNvPr id="25" name="Text 22"/>
          <p:cNvSpPr/>
          <p:nvPr/>
        </p:nvSpPr>
        <p:spPr>
          <a:xfrm>
            <a:off x="12259345" y="8561636"/>
            <a:ext cx="5228440" cy="2590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2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14.0M units · 20+ brands · 15 countries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789920" y="981075"/>
            <a:ext cx="162178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— PARTNERS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719263"/>
            <a:ext cx="8142923" cy="20792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8400" kern="0" spc="-16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clients &amp; </a:t>
            </a:r>
            <a:r>
              <a:rPr lang="en-US" sz="8400" i="1" kern="0" spc="-16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partners.</a:t>
            </a:r>
            <a:endParaRPr lang="en-US" sz="8400" dirty="0"/>
          </a:p>
        </p:txBody>
      </p:sp>
      <p:sp>
        <p:nvSpPr>
          <p:cNvPr id="5" name="Text 3"/>
          <p:cNvSpPr/>
          <p:nvPr/>
        </p:nvSpPr>
        <p:spPr>
          <a:xfrm>
            <a:off x="9429750" y="2426940"/>
            <a:ext cx="5494020" cy="1238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Brands we’re proud to have produced with — across premium denim, contemporary and designer apparel.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952500" y="4331940"/>
            <a:ext cx="3124200" cy="3280395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7" name="Text 5"/>
          <p:cNvSpPr/>
          <p:nvPr/>
        </p:nvSpPr>
        <p:spPr>
          <a:xfrm>
            <a:off x="1209675" y="4646265"/>
            <a:ext cx="268814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21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/01</a:t>
            </a:r>
            <a:endParaRPr lang="en-US" sz="975" dirty="0"/>
          </a:p>
        </p:txBody>
      </p:sp>
      <p:sp>
        <p:nvSpPr>
          <p:cNvPr id="8" name="Text 6"/>
          <p:cNvSpPr/>
          <p:nvPr/>
        </p:nvSpPr>
        <p:spPr>
          <a:xfrm>
            <a:off x="1209675" y="5524500"/>
            <a:ext cx="2688145" cy="762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50" kern="0" spc="-29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Centric Brands</a:t>
            </a:r>
            <a:endParaRPr lang="en-US" sz="2850" dirty="0"/>
          </a:p>
        </p:txBody>
      </p:sp>
      <p:sp>
        <p:nvSpPr>
          <p:cNvPr id="9" name="Text 7"/>
          <p:cNvSpPr/>
          <p:nvPr/>
        </p:nvSpPr>
        <p:spPr>
          <a:xfrm>
            <a:off x="1209675" y="6362700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PORTFOLIO · US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209675" y="7226573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LICENSED APPAREL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4267200" y="4331940"/>
            <a:ext cx="3124200" cy="3280395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12" name="Text 10"/>
          <p:cNvSpPr/>
          <p:nvPr/>
        </p:nvSpPr>
        <p:spPr>
          <a:xfrm>
            <a:off x="4524375" y="4646265"/>
            <a:ext cx="268814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21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/02</a:t>
            </a:r>
            <a:endParaRPr lang="en-US" sz="975" dirty="0"/>
          </a:p>
        </p:txBody>
      </p:sp>
      <p:sp>
        <p:nvSpPr>
          <p:cNvPr id="13" name="Text 11"/>
          <p:cNvSpPr/>
          <p:nvPr/>
        </p:nvSpPr>
        <p:spPr>
          <a:xfrm>
            <a:off x="4524375" y="5705475"/>
            <a:ext cx="2688145" cy="400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50" kern="0" spc="-29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Buffalo</a:t>
            </a:r>
            <a:endParaRPr lang="en-US" sz="2850" dirty="0"/>
          </a:p>
        </p:txBody>
      </p:sp>
      <p:sp>
        <p:nvSpPr>
          <p:cNvPr id="14" name="Text 12"/>
          <p:cNvSpPr/>
          <p:nvPr/>
        </p:nvSpPr>
        <p:spPr>
          <a:xfrm>
            <a:off x="4524375" y="6181725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DENIM · CA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524375" y="7226573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PREMIUM DENIM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7581900" y="4331940"/>
            <a:ext cx="3124200" cy="3280395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17" name="Text 15"/>
          <p:cNvSpPr/>
          <p:nvPr/>
        </p:nvSpPr>
        <p:spPr>
          <a:xfrm>
            <a:off x="7839075" y="4646265"/>
            <a:ext cx="268814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21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/03</a:t>
            </a:r>
            <a:endParaRPr lang="en-US" sz="975" dirty="0"/>
          </a:p>
        </p:txBody>
      </p:sp>
      <p:sp>
        <p:nvSpPr>
          <p:cNvPr id="18" name="Text 16"/>
          <p:cNvSpPr/>
          <p:nvPr/>
        </p:nvSpPr>
        <p:spPr>
          <a:xfrm>
            <a:off x="7839075" y="5524500"/>
            <a:ext cx="2688145" cy="762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50" kern="0" spc="-29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Hudson Jeans</a:t>
            </a:r>
            <a:endParaRPr lang="en-US" sz="2850" dirty="0"/>
          </a:p>
        </p:txBody>
      </p:sp>
      <p:sp>
        <p:nvSpPr>
          <p:cNvPr id="19" name="Text 17"/>
          <p:cNvSpPr/>
          <p:nvPr/>
        </p:nvSpPr>
        <p:spPr>
          <a:xfrm>
            <a:off x="7839075" y="6362700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DENIM · US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7839075" y="7226573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CONTEMPORARY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10896600" y="4331940"/>
            <a:ext cx="3124200" cy="3280395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22" name="Text 20"/>
          <p:cNvSpPr/>
          <p:nvPr/>
        </p:nvSpPr>
        <p:spPr>
          <a:xfrm>
            <a:off x="11153775" y="4646265"/>
            <a:ext cx="268814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21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/04</a:t>
            </a:r>
            <a:endParaRPr lang="en-US" sz="975" dirty="0"/>
          </a:p>
        </p:txBody>
      </p:sp>
      <p:sp>
        <p:nvSpPr>
          <p:cNvPr id="23" name="Text 21"/>
          <p:cNvSpPr/>
          <p:nvPr/>
        </p:nvSpPr>
        <p:spPr>
          <a:xfrm>
            <a:off x="11153775" y="5524500"/>
            <a:ext cx="2688145" cy="762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50" kern="0" spc="-29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Joe’s Jeans</a:t>
            </a:r>
            <a:endParaRPr lang="en-US" sz="2850" dirty="0"/>
          </a:p>
        </p:txBody>
      </p:sp>
      <p:sp>
        <p:nvSpPr>
          <p:cNvPr id="24" name="Text 22"/>
          <p:cNvSpPr/>
          <p:nvPr/>
        </p:nvSpPr>
        <p:spPr>
          <a:xfrm>
            <a:off x="11153775" y="6362700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DENIM · US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153775" y="7226573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PREMIUM DENIM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14211300" y="4331940"/>
            <a:ext cx="3124200" cy="3280395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27" name="Text 25"/>
          <p:cNvSpPr/>
          <p:nvPr/>
        </p:nvSpPr>
        <p:spPr>
          <a:xfrm>
            <a:off x="14468475" y="4646265"/>
            <a:ext cx="2688145" cy="1809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75" kern="0" spc="215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/05</a:t>
            </a:r>
            <a:endParaRPr lang="en-US" sz="975" dirty="0"/>
          </a:p>
        </p:txBody>
      </p:sp>
      <p:sp>
        <p:nvSpPr>
          <p:cNvPr id="28" name="Text 26"/>
          <p:cNvSpPr/>
          <p:nvPr/>
        </p:nvSpPr>
        <p:spPr>
          <a:xfrm>
            <a:off x="14468475" y="5524500"/>
            <a:ext cx="2688145" cy="762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2850" kern="0" spc="-29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 — White</a:t>
            </a:r>
            <a:endParaRPr lang="en-US" sz="2850" dirty="0"/>
          </a:p>
        </p:txBody>
      </p:sp>
      <p:sp>
        <p:nvSpPr>
          <p:cNvPr id="29" name="Text 27"/>
          <p:cNvSpPr/>
          <p:nvPr/>
        </p:nvSpPr>
        <p:spPr>
          <a:xfrm>
            <a:off x="14468475" y="6362700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DESIGNER · IT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14468475" y="7226573"/>
            <a:ext cx="2688145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LUXURY STREETWEAR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952500" y="8088585"/>
            <a:ext cx="6867525" cy="6780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i="1" dirty="0">
                <a:solidFill>
                  <a:srgbClr val="3D36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Shown as text placeholders — we can swap in approved logo lockups for the final presentation.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908834" y="981075"/>
            <a:ext cx="1502866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 — CONTACT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566863"/>
            <a:ext cx="8776099" cy="426251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88000"/>
              </a:lnSpc>
              <a:buNone/>
            </a:pPr>
            <a:r>
              <a:rPr lang="en-US" sz="12600" kern="0" spc="-44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Let’s </a:t>
            </a:r>
            <a:r>
              <a:rPr lang="en-US" sz="12600" i="1" kern="0" spc="-44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</a:t>
            </a:r>
            <a:r>
              <a:rPr lang="en-US" sz="12600" kern="0" spc="-44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something.</a:t>
            </a:r>
            <a:endParaRPr lang="en-US" sz="12600" dirty="0"/>
          </a:p>
        </p:txBody>
      </p:sp>
      <p:sp>
        <p:nvSpPr>
          <p:cNvPr id="5" name="Text 3"/>
          <p:cNvSpPr/>
          <p:nvPr/>
        </p:nvSpPr>
        <p:spPr>
          <a:xfrm>
            <a:off x="952500" y="6057974"/>
            <a:ext cx="6082665" cy="127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35000"/>
              </a:lnSpc>
              <a:buNone/>
            </a:pPr>
            <a:r>
              <a:rPr lang="en-US" sz="2400" i="1" dirty="0">
                <a:solidFill>
                  <a:srgbClr val="3D36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Share a brief, a reference, a tech-pack — or just a question. We’ll come back within one business day.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10234985" y="1566863"/>
            <a:ext cx="7100515" cy="7805738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7" name="Text 5"/>
          <p:cNvSpPr/>
          <p:nvPr/>
        </p:nvSpPr>
        <p:spPr>
          <a:xfrm>
            <a:off x="10663610" y="2033588"/>
            <a:ext cx="643056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52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GET IN TOUCH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10663610" y="3414713"/>
            <a:ext cx="6243265" cy="9525"/>
          </a:xfrm>
          <a:prstGeom prst="rect">
            <a:avLst/>
          </a:prstGeom>
          <a:solidFill>
            <a:srgbClr val="14110D">
              <a:alpha val="10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9" name="Text 7"/>
          <p:cNvSpPr/>
          <p:nvPr/>
        </p:nvSpPr>
        <p:spPr>
          <a:xfrm>
            <a:off x="10663610" y="2695575"/>
            <a:ext cx="6430563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COMPANY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10663610" y="2900363"/>
            <a:ext cx="643056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kern="0" spc="-1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 — FZCO</a:t>
            </a:r>
            <a:endParaRPr lang="en-US" sz="1950" dirty="0"/>
          </a:p>
        </p:txBody>
      </p:sp>
      <p:sp>
        <p:nvSpPr>
          <p:cNvPr id="11" name="Shape 9"/>
          <p:cNvSpPr/>
          <p:nvPr/>
        </p:nvSpPr>
        <p:spPr>
          <a:xfrm>
            <a:off x="10663610" y="4352925"/>
            <a:ext cx="6243265" cy="9525"/>
          </a:xfrm>
          <a:prstGeom prst="rect">
            <a:avLst/>
          </a:prstGeom>
          <a:solidFill>
            <a:srgbClr val="14110D">
              <a:alpha val="10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2" name="Text 10"/>
          <p:cNvSpPr/>
          <p:nvPr/>
        </p:nvSpPr>
        <p:spPr>
          <a:xfrm>
            <a:off x="10663610" y="3633788"/>
            <a:ext cx="6430563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EMAIL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0663610" y="3838575"/>
            <a:ext cx="643056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kern="0" spc="-1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afnan@naturalgroup.org</a:t>
            </a:r>
            <a:endParaRPr lang="en-US" sz="1950" dirty="0"/>
          </a:p>
        </p:txBody>
      </p:sp>
      <p:sp>
        <p:nvSpPr>
          <p:cNvPr id="14" name="Shape 12"/>
          <p:cNvSpPr/>
          <p:nvPr/>
        </p:nvSpPr>
        <p:spPr>
          <a:xfrm>
            <a:off x="10663610" y="5291138"/>
            <a:ext cx="6243265" cy="9525"/>
          </a:xfrm>
          <a:prstGeom prst="rect">
            <a:avLst/>
          </a:prstGeom>
          <a:solidFill>
            <a:srgbClr val="14110D">
              <a:alpha val="10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5" name="Text 13"/>
          <p:cNvSpPr/>
          <p:nvPr/>
        </p:nvSpPr>
        <p:spPr>
          <a:xfrm>
            <a:off x="10663610" y="4572000"/>
            <a:ext cx="6430563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PHONE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0663610" y="4776788"/>
            <a:ext cx="643056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kern="0" spc="-1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+880 130 111 4444</a:t>
            </a:r>
            <a:endParaRPr lang="en-US" sz="1950" dirty="0"/>
          </a:p>
        </p:txBody>
      </p:sp>
      <p:sp>
        <p:nvSpPr>
          <p:cNvPr id="17" name="Shape 15"/>
          <p:cNvSpPr/>
          <p:nvPr/>
        </p:nvSpPr>
        <p:spPr>
          <a:xfrm>
            <a:off x="10663610" y="6229350"/>
            <a:ext cx="6243265" cy="9525"/>
          </a:xfrm>
          <a:prstGeom prst="rect">
            <a:avLst/>
          </a:prstGeom>
          <a:solidFill>
            <a:srgbClr val="14110D">
              <a:alpha val="10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8" name="Text 16"/>
          <p:cNvSpPr/>
          <p:nvPr/>
        </p:nvSpPr>
        <p:spPr>
          <a:xfrm>
            <a:off x="10663610" y="5510213"/>
            <a:ext cx="6430563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WEBSITE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0663610" y="5715000"/>
            <a:ext cx="643056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kern="0" spc="-1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sentakutrading.com</a:t>
            </a:r>
            <a:endParaRPr lang="en-US" sz="1950" dirty="0"/>
          </a:p>
        </p:txBody>
      </p:sp>
      <p:sp>
        <p:nvSpPr>
          <p:cNvPr id="20" name="Text 18"/>
          <p:cNvSpPr/>
          <p:nvPr/>
        </p:nvSpPr>
        <p:spPr>
          <a:xfrm>
            <a:off x="10663610" y="6448425"/>
            <a:ext cx="6430563" cy="1666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900" kern="0" spc="198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HEADQUARTERS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10663610" y="6653213"/>
            <a:ext cx="6430563" cy="342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950" kern="0" spc="-1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Dubai, United Arab Emirates</a:t>
            </a:r>
            <a:endParaRPr lang="en-US" sz="1950" dirty="0"/>
          </a:p>
        </p:txBody>
      </p:sp>
      <p:sp>
        <p:nvSpPr>
          <p:cNvPr id="22" name="Shape 20"/>
          <p:cNvSpPr/>
          <p:nvPr/>
        </p:nvSpPr>
        <p:spPr>
          <a:xfrm>
            <a:off x="10663610" y="8453438"/>
            <a:ext cx="6243265" cy="9525"/>
          </a:xfrm>
          <a:prstGeom prst="rect">
            <a:avLst/>
          </a:prstGeom>
          <a:solidFill>
            <a:srgbClr val="14110D">
              <a:alpha val="20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3" name="Text 21"/>
          <p:cNvSpPr/>
          <p:nvPr/>
        </p:nvSpPr>
        <p:spPr>
          <a:xfrm>
            <a:off x="10663610" y="8729663"/>
            <a:ext cx="2575917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64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START A CONVERSATION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3386841" y="8729663"/>
            <a:ext cx="201216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64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→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908834" y="981075"/>
            <a:ext cx="1502866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 — COMPANY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566863"/>
            <a:ext cx="6703961" cy="2095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9000" kern="0" spc="-27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At a </a:t>
            </a:r>
            <a:r>
              <a:rPr lang="en-US" sz="9000" i="1" kern="0" spc="-270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glance.</a:t>
            </a:r>
            <a:endParaRPr lang="en-US" sz="9000" dirty="0"/>
          </a:p>
        </p:txBody>
      </p:sp>
      <p:sp>
        <p:nvSpPr>
          <p:cNvPr id="5" name="Text 3"/>
          <p:cNvSpPr/>
          <p:nvPr/>
        </p:nvSpPr>
        <p:spPr>
          <a:xfrm>
            <a:off x="952500" y="3852863"/>
            <a:ext cx="4316730" cy="7847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i="1" dirty="0">
                <a:solidFill>
                  <a:srgbClr val="3D36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essentials — who we are, where we’re based, and how to reach us.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8223200" y="1566863"/>
            <a:ext cx="9112225" cy="9525"/>
          </a:xfrm>
          <a:prstGeom prst="rect">
            <a:avLst/>
          </a:prstGeom>
          <a:solidFill>
            <a:srgbClr val="14110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7" name="Shape 5"/>
          <p:cNvSpPr/>
          <p:nvPr/>
        </p:nvSpPr>
        <p:spPr>
          <a:xfrm>
            <a:off x="8223200" y="2410718"/>
            <a:ext cx="9112225" cy="9525"/>
          </a:xfrm>
          <a:prstGeom prst="rect">
            <a:avLst/>
          </a:prstGeom>
          <a:solidFill>
            <a:srgbClr val="14110D">
              <a:alpha val="14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8" name="Text 6"/>
          <p:cNvSpPr/>
          <p:nvPr/>
        </p:nvSpPr>
        <p:spPr>
          <a:xfrm>
            <a:off x="8223200" y="1981200"/>
            <a:ext cx="27470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COMPANY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1195000" y="1804988"/>
            <a:ext cx="632463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7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 </a:t>
            </a:r>
            <a:r>
              <a:rPr lang="en-US" sz="165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FZCO</a:t>
            </a:r>
            <a:endParaRPr lang="en-US" sz="2700" dirty="0"/>
          </a:p>
        </p:txBody>
      </p:sp>
      <p:sp>
        <p:nvSpPr>
          <p:cNvPr id="10" name="Shape 8"/>
          <p:cNvSpPr/>
          <p:nvPr/>
        </p:nvSpPr>
        <p:spPr>
          <a:xfrm>
            <a:off x="8223200" y="3254573"/>
            <a:ext cx="9112225" cy="9525"/>
          </a:xfrm>
          <a:prstGeom prst="rect">
            <a:avLst/>
          </a:prstGeom>
          <a:solidFill>
            <a:srgbClr val="14110D">
              <a:alpha val="14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1" name="Text 9"/>
          <p:cNvSpPr/>
          <p:nvPr/>
        </p:nvSpPr>
        <p:spPr>
          <a:xfrm>
            <a:off x="8223200" y="2825055"/>
            <a:ext cx="27470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ESTABLISHED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1195000" y="2648843"/>
            <a:ext cx="632463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7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</a:t>
            </a:r>
            <a:endParaRPr lang="en-US" sz="2700" dirty="0"/>
          </a:p>
        </p:txBody>
      </p:sp>
      <p:sp>
        <p:nvSpPr>
          <p:cNvPr id="13" name="Shape 11"/>
          <p:cNvSpPr/>
          <p:nvPr/>
        </p:nvSpPr>
        <p:spPr>
          <a:xfrm>
            <a:off x="8223200" y="4098429"/>
            <a:ext cx="9112225" cy="9525"/>
          </a:xfrm>
          <a:prstGeom prst="rect">
            <a:avLst/>
          </a:prstGeom>
          <a:solidFill>
            <a:srgbClr val="14110D">
              <a:alpha val="14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4" name="Text 12"/>
          <p:cNvSpPr/>
          <p:nvPr/>
        </p:nvSpPr>
        <p:spPr>
          <a:xfrm>
            <a:off x="8223200" y="3668911"/>
            <a:ext cx="27470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HEADQUARTERS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1195000" y="3492698"/>
            <a:ext cx="632463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7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Dubai, United Arab Emirates</a:t>
            </a:r>
            <a:endParaRPr lang="en-US" sz="2700" dirty="0"/>
          </a:p>
        </p:txBody>
      </p:sp>
      <p:sp>
        <p:nvSpPr>
          <p:cNvPr id="16" name="Shape 14"/>
          <p:cNvSpPr/>
          <p:nvPr/>
        </p:nvSpPr>
        <p:spPr>
          <a:xfrm>
            <a:off x="8223200" y="4942284"/>
            <a:ext cx="9112225" cy="9525"/>
          </a:xfrm>
          <a:prstGeom prst="rect">
            <a:avLst/>
          </a:prstGeom>
          <a:solidFill>
            <a:srgbClr val="14110D">
              <a:alpha val="14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7" name="Text 15"/>
          <p:cNvSpPr/>
          <p:nvPr/>
        </p:nvSpPr>
        <p:spPr>
          <a:xfrm>
            <a:off x="8223200" y="4512766"/>
            <a:ext cx="27470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SOURCING BASE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1195000" y="4336554"/>
            <a:ext cx="632463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7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Dhaka, Bangladesh</a:t>
            </a:r>
            <a:endParaRPr lang="en-US" sz="2700" dirty="0"/>
          </a:p>
        </p:txBody>
      </p:sp>
      <p:sp>
        <p:nvSpPr>
          <p:cNvPr id="19" name="Shape 17"/>
          <p:cNvSpPr/>
          <p:nvPr/>
        </p:nvSpPr>
        <p:spPr>
          <a:xfrm>
            <a:off x="8223200" y="5786140"/>
            <a:ext cx="9112225" cy="9525"/>
          </a:xfrm>
          <a:prstGeom prst="rect">
            <a:avLst/>
          </a:prstGeom>
          <a:solidFill>
            <a:srgbClr val="14110D">
              <a:alpha val="14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0" name="Text 18"/>
          <p:cNvSpPr/>
          <p:nvPr/>
        </p:nvSpPr>
        <p:spPr>
          <a:xfrm>
            <a:off x="8223200" y="5356622"/>
            <a:ext cx="27470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WEBSITE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11195000" y="5180409"/>
            <a:ext cx="632463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7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sentakutrading.com</a:t>
            </a:r>
            <a:endParaRPr lang="en-US" sz="2700" dirty="0"/>
          </a:p>
        </p:txBody>
      </p:sp>
      <p:sp>
        <p:nvSpPr>
          <p:cNvPr id="22" name="Shape 20"/>
          <p:cNvSpPr/>
          <p:nvPr/>
        </p:nvSpPr>
        <p:spPr>
          <a:xfrm>
            <a:off x="8223200" y="6629995"/>
            <a:ext cx="9112225" cy="9525"/>
          </a:xfrm>
          <a:prstGeom prst="rect">
            <a:avLst/>
          </a:prstGeom>
          <a:solidFill>
            <a:srgbClr val="14110D">
              <a:alpha val="14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3" name="Text 21"/>
          <p:cNvSpPr/>
          <p:nvPr/>
        </p:nvSpPr>
        <p:spPr>
          <a:xfrm>
            <a:off x="8223200" y="6200477"/>
            <a:ext cx="274701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CONTACT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1195000" y="6024265"/>
            <a:ext cx="6324638" cy="4152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7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afnan@naturalgroup.org </a:t>
            </a:r>
            <a:r>
              <a:rPr lang="en-US" sz="165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· +880 130 1114444</a:t>
            </a:r>
            <a:endParaRPr lang="en-US" sz="2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6146587" y="981075"/>
            <a:ext cx="1265113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 — ABOUT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643063"/>
            <a:ext cx="8044815" cy="33298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7000" kern="0" spc="-28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Fashion, </a:t>
            </a:r>
          </a:p>
          <a:p>
            <a:pPr marL="0" indent="0" algn="l">
              <a:lnSpc>
                <a:spcPct val="90000"/>
              </a:lnSpc>
              <a:buNone/>
            </a:pPr>
            <a:r>
              <a:rPr lang="en-US" sz="7000" kern="0" spc="-28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sourced with </a:t>
            </a:r>
            <a:r>
              <a:rPr lang="en-US" sz="7000" i="1" kern="0" spc="-288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intention.</a:t>
            </a:r>
            <a:endParaRPr lang="en-US" sz="7000" dirty="0"/>
          </a:p>
        </p:txBody>
      </p:sp>
      <p:sp>
        <p:nvSpPr>
          <p:cNvPr id="5" name="Text 3"/>
          <p:cNvSpPr/>
          <p:nvPr/>
        </p:nvSpPr>
        <p:spPr>
          <a:xfrm>
            <a:off x="952500" y="4732883"/>
            <a:ext cx="6082665" cy="131817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400" i="1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Sentaku — Japanese for selection — is our promise: every factory, every fabric, every finish chosen with care.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9524996" y="1643063"/>
            <a:ext cx="8044815" cy="15734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00" dirty="0">
                <a:latin typeface="Georgia" panose="02040502050405020303" pitchFamily="18" charset="0"/>
                <a:ea typeface="Arial" pitchFamily="34" charset="-122"/>
                <a:cs typeface="Arial" pitchFamily="34" charset="-120"/>
              </a:rPr>
              <a:t>Sentaku Trading is a dynamic apparel trading and sourcing company connecting global fashion markets with Bangladesh’s world-class manufacturing. We procure orders from North America and Europe, executing seamlessly from concept to final delivery.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7" name="Text 5"/>
          <p:cNvSpPr/>
          <p:nvPr/>
        </p:nvSpPr>
        <p:spPr>
          <a:xfrm>
            <a:off x="9524995" y="4487655"/>
            <a:ext cx="8044815" cy="15734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Autofit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2200" dirty="0">
                <a:latin typeface="Georgia" panose="02040502050405020303" pitchFamily="18" charset="0"/>
                <a:ea typeface="Arial" pitchFamily="34" charset="-122"/>
                <a:cs typeface="Arial" pitchFamily="34" charset="-120"/>
              </a:rPr>
              <a:t>Beyond traditional sourcing, we offer comprehensive </a:t>
            </a:r>
            <a:r>
              <a:rPr lang="en-US" sz="2200" b="1" dirty="0">
                <a:latin typeface="Georgia" panose="02040502050405020303" pitchFamily="18" charset="0"/>
                <a:ea typeface="Arial" pitchFamily="34" charset="-122"/>
                <a:cs typeface="Arial" pitchFamily="34" charset="-120"/>
              </a:rPr>
              <a:t>design and development</a:t>
            </a:r>
            <a:r>
              <a:rPr lang="en-US" sz="2200" dirty="0">
                <a:latin typeface="Georgia" panose="02040502050405020303" pitchFamily="18" charset="0"/>
                <a:ea typeface="Arial" pitchFamily="34" charset="-122"/>
                <a:cs typeface="Arial" pitchFamily="34" charset="-120"/>
              </a:rPr>
              <a:t>, transforming ideas into commercially viable products. Our expertise in </a:t>
            </a:r>
            <a:r>
              <a:rPr lang="en-US" sz="2200" b="1" dirty="0">
                <a:latin typeface="Georgia" panose="02040502050405020303" pitchFamily="18" charset="0"/>
                <a:ea typeface="Arial" pitchFamily="34" charset="-122"/>
                <a:cs typeface="Arial" pitchFamily="34" charset="-120"/>
              </a:rPr>
              <a:t>washing R&amp;D</a:t>
            </a:r>
            <a:r>
              <a:rPr lang="en-US" sz="2200" dirty="0">
                <a:latin typeface="Georgia" panose="02040502050405020303" pitchFamily="18" charset="0"/>
                <a:ea typeface="Arial" pitchFamily="34" charset="-122"/>
                <a:cs typeface="Arial" pitchFamily="34" charset="-120"/>
              </a:rPr>
              <a:t> ensures every garment meets the trends, finishes, and quality standards demanded internationally.</a:t>
            </a:r>
            <a:endParaRPr lang="en-US" sz="2200" dirty="0">
              <a:latin typeface="Georgia" panose="02040502050405020303" pitchFamily="18" charset="0"/>
            </a:endParaRPr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6CD2FDB8-B478-6AB4-EFCC-FCE1C92E7195}"/>
              </a:ext>
            </a:extLst>
          </p:cNvPr>
          <p:cNvSpPr/>
          <p:nvPr/>
        </p:nvSpPr>
        <p:spPr>
          <a:xfrm>
            <a:off x="9524997" y="7332248"/>
            <a:ext cx="8044815" cy="157341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>
              <a:lnSpc>
                <a:spcPct val="155000"/>
              </a:lnSpc>
            </a:pPr>
            <a:r>
              <a:rPr lang="en-GB" sz="2200" dirty="0">
                <a:latin typeface="Georgia" panose="02040502050405020303" pitchFamily="18" charset="0"/>
              </a:rPr>
              <a:t>From fabric sourcing and sampling to production coordination and QA, we offer end-to-end support — built on </a:t>
            </a:r>
            <a:r>
              <a:rPr lang="en-GB" sz="2200" b="1" dirty="0">
                <a:latin typeface="Georgia" panose="02040502050405020303" pitchFamily="18" charset="0"/>
              </a:rPr>
              <a:t>reliability, transparency, and efficiency.</a:t>
            </a:r>
            <a:endParaRPr lang="en-US" sz="2200" b="1" dirty="0">
              <a:latin typeface="Georgia" panose="02040502050405020303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552167" y="981075"/>
            <a:ext cx="1859533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 — PRINCIPLES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2138363"/>
            <a:ext cx="784860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297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MISSION</a:t>
            </a:r>
            <a:endParaRPr lang="en-US" sz="1350" dirty="0"/>
          </a:p>
        </p:txBody>
      </p:sp>
      <p:sp>
        <p:nvSpPr>
          <p:cNvPr id="5" name="Text 3"/>
          <p:cNvSpPr/>
          <p:nvPr/>
        </p:nvSpPr>
        <p:spPr>
          <a:xfrm>
            <a:off x="8699450" y="2143673"/>
            <a:ext cx="520750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33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300" dirty="0"/>
          </a:p>
        </p:txBody>
      </p:sp>
      <p:sp>
        <p:nvSpPr>
          <p:cNvPr id="6" name="Text 4"/>
          <p:cNvSpPr/>
          <p:nvPr/>
        </p:nvSpPr>
        <p:spPr>
          <a:xfrm>
            <a:off x="952500" y="2714625"/>
            <a:ext cx="7848600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60000"/>
              </a:lnSpc>
              <a:buNone/>
            </a:pPr>
            <a:r>
              <a:rPr lang="en-US" sz="12000" i="1" dirty="0">
                <a:solidFill>
                  <a:srgbClr val="2A3A5E">
                    <a:alpha val="18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2000" dirty="0"/>
          </a:p>
        </p:txBody>
      </p:sp>
      <p:sp>
        <p:nvSpPr>
          <p:cNvPr id="7" name="Text 5"/>
          <p:cNvSpPr/>
          <p:nvPr/>
        </p:nvSpPr>
        <p:spPr>
          <a:xfrm>
            <a:off x="952500" y="3477401"/>
            <a:ext cx="7848600" cy="30649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3300" kern="0" spc="-33" dirty="0">
                <a:solidFill>
                  <a:srgbClr val="14110D">
                    <a:alpha val="91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deliver </a:t>
            </a:r>
            <a:r>
              <a:rPr lang="en-US" sz="3300" i="1" kern="0" spc="-33" dirty="0">
                <a:solidFill>
                  <a:srgbClr val="2A3A5E">
                    <a:alpha val="91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high-quality, innovative apparel solutions </a:t>
            </a:r>
            <a:r>
              <a:rPr lang="en-US" sz="3300" kern="0" spc="-33" dirty="0">
                <a:solidFill>
                  <a:srgbClr val="14110D">
                    <a:alpha val="91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seamlessly connecting global brands with Bangladesh’s manufacturing excellence — through reliable sourcing, expert development, and efficient execution.</a:t>
            </a:r>
            <a:endParaRPr lang="en-US" sz="3300" dirty="0"/>
          </a:p>
        </p:txBody>
      </p:sp>
      <p:sp>
        <p:nvSpPr>
          <p:cNvPr id="8" name="Shape 6"/>
          <p:cNvSpPr/>
          <p:nvPr/>
        </p:nvSpPr>
        <p:spPr>
          <a:xfrm>
            <a:off x="9144000" y="1566863"/>
            <a:ext cx="9525" cy="7805738"/>
          </a:xfrm>
          <a:prstGeom prst="rect">
            <a:avLst/>
          </a:prstGeom>
          <a:solidFill>
            <a:srgbClr val="14110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9" name="Text 7"/>
          <p:cNvSpPr/>
          <p:nvPr/>
        </p:nvSpPr>
        <p:spPr>
          <a:xfrm>
            <a:off x="9725025" y="2143673"/>
            <a:ext cx="7250144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297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VISION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16831047" y="2159778"/>
            <a:ext cx="580653" cy="5524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3300" i="1" dirty="0">
                <a:solidFill>
                  <a:srgbClr val="2A3A5E">
                    <a:alpha val="96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300" dirty="0"/>
          </a:p>
        </p:txBody>
      </p:sp>
      <p:sp>
        <p:nvSpPr>
          <p:cNvPr id="11" name="Text 9"/>
          <p:cNvSpPr/>
          <p:nvPr/>
        </p:nvSpPr>
        <p:spPr>
          <a:xfrm>
            <a:off x="9725025" y="2714625"/>
            <a:ext cx="7250144" cy="952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60000"/>
              </a:lnSpc>
              <a:buNone/>
            </a:pPr>
            <a:r>
              <a:rPr lang="en-US" sz="12000" i="1" dirty="0">
                <a:solidFill>
                  <a:srgbClr val="2A3A5E">
                    <a:alpha val="18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2000" dirty="0"/>
          </a:p>
        </p:txBody>
      </p:sp>
      <p:sp>
        <p:nvSpPr>
          <p:cNvPr id="12" name="Text 10"/>
          <p:cNvSpPr/>
          <p:nvPr/>
        </p:nvSpPr>
        <p:spPr>
          <a:xfrm>
            <a:off x="9725025" y="3573112"/>
            <a:ext cx="7250144" cy="306496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20000"/>
              </a:lnSpc>
              <a:buNone/>
            </a:pPr>
            <a:r>
              <a:rPr lang="en-US" sz="3300" kern="0" spc="-33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To become a </a:t>
            </a:r>
            <a:r>
              <a:rPr lang="en-US" sz="3300" i="1" kern="0" spc="-33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globally trusted apparel trading partner </a:t>
            </a:r>
            <a:r>
              <a:rPr lang="en-US" sz="3300" kern="0" spc="-33" dirty="0">
                <a:latin typeface="Georgia" pitchFamily="34" charset="0"/>
                <a:ea typeface="Georgia" pitchFamily="34" charset="-122"/>
                <a:cs typeface="Georgia" pitchFamily="34" charset="-120"/>
              </a:rPr>
              <a:t>, recognized for innovation, speed, and quality — bridging international fashion markets with responsible, world-class production in Bangladesh.</a:t>
            </a:r>
            <a:endParaRPr lang="en-US" sz="3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6027673" y="981075"/>
            <a:ext cx="1384027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 — VALUES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528763"/>
            <a:ext cx="8142923" cy="20649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8400" kern="0" spc="-16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commitments.</a:t>
            </a:r>
            <a:endParaRPr lang="en-US" sz="8400" dirty="0"/>
          </a:p>
        </p:txBody>
      </p:sp>
      <p:sp>
        <p:nvSpPr>
          <p:cNvPr id="5" name="Text 3"/>
          <p:cNvSpPr/>
          <p:nvPr/>
        </p:nvSpPr>
        <p:spPr>
          <a:xfrm>
            <a:off x="9429750" y="2603153"/>
            <a:ext cx="5101590" cy="8382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principles that guide every order, sample, and partnership we take on.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952500" y="4012853"/>
            <a:ext cx="3924300" cy="5359747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7" name="Text 5"/>
          <p:cNvSpPr/>
          <p:nvPr/>
        </p:nvSpPr>
        <p:spPr>
          <a:xfrm>
            <a:off x="1266825" y="4403378"/>
            <a:ext cx="3394519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2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200" dirty="0"/>
          </a:p>
        </p:txBody>
      </p:sp>
      <p:sp>
        <p:nvSpPr>
          <p:cNvPr id="8" name="Shape 6"/>
          <p:cNvSpPr/>
          <p:nvPr/>
        </p:nvSpPr>
        <p:spPr>
          <a:xfrm>
            <a:off x="1266825" y="4936778"/>
            <a:ext cx="3295650" cy="9525"/>
          </a:xfrm>
          <a:prstGeom prst="rect">
            <a:avLst/>
          </a:prstGeom>
          <a:solidFill>
            <a:srgbClr val="14110D">
              <a:alpha val="15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9" name="Text 7"/>
          <p:cNvSpPr/>
          <p:nvPr/>
        </p:nvSpPr>
        <p:spPr>
          <a:xfrm>
            <a:off x="1266825" y="5470178"/>
            <a:ext cx="3394519" cy="750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550" kern="0" spc="-25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Integrity &amp; Transparency</a:t>
            </a:r>
            <a:endParaRPr lang="en-US" sz="2550" dirty="0"/>
          </a:p>
        </p:txBody>
      </p:sp>
      <p:sp>
        <p:nvSpPr>
          <p:cNvPr id="10" name="Text 8"/>
          <p:cNvSpPr/>
          <p:nvPr/>
        </p:nvSpPr>
        <p:spPr>
          <a:xfrm>
            <a:off x="1266825" y="7603034"/>
            <a:ext cx="3394519" cy="14552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Honest communication with clients and partners. From costing to production timelines, we ensure clarity at every stage.</a:t>
            </a:r>
            <a:endParaRPr lang="en-US" sz="1800" dirty="0"/>
          </a:p>
        </p:txBody>
      </p:sp>
      <p:sp>
        <p:nvSpPr>
          <p:cNvPr id="11" name="Shape 9"/>
          <p:cNvSpPr/>
          <p:nvPr/>
        </p:nvSpPr>
        <p:spPr>
          <a:xfrm>
            <a:off x="5105400" y="4012853"/>
            <a:ext cx="3924300" cy="5359747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12" name="Text 10"/>
          <p:cNvSpPr/>
          <p:nvPr/>
        </p:nvSpPr>
        <p:spPr>
          <a:xfrm>
            <a:off x="5419725" y="4403378"/>
            <a:ext cx="3394519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2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200" dirty="0"/>
          </a:p>
        </p:txBody>
      </p:sp>
      <p:sp>
        <p:nvSpPr>
          <p:cNvPr id="13" name="Shape 11"/>
          <p:cNvSpPr/>
          <p:nvPr/>
        </p:nvSpPr>
        <p:spPr>
          <a:xfrm>
            <a:off x="5419725" y="4936778"/>
            <a:ext cx="3295650" cy="9525"/>
          </a:xfrm>
          <a:prstGeom prst="rect">
            <a:avLst/>
          </a:prstGeom>
          <a:solidFill>
            <a:srgbClr val="14110D">
              <a:alpha val="15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4" name="Text 12"/>
          <p:cNvSpPr/>
          <p:nvPr/>
        </p:nvSpPr>
        <p:spPr>
          <a:xfrm>
            <a:off x="5419725" y="5470178"/>
            <a:ext cx="3394519" cy="394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550" kern="0" spc="-25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Quality First</a:t>
            </a:r>
            <a:endParaRPr lang="en-US" sz="2550" dirty="0"/>
          </a:p>
        </p:txBody>
      </p:sp>
      <p:sp>
        <p:nvSpPr>
          <p:cNvPr id="15" name="Text 13"/>
          <p:cNvSpPr/>
          <p:nvPr/>
        </p:nvSpPr>
        <p:spPr>
          <a:xfrm>
            <a:off x="5419725" y="7603034"/>
            <a:ext cx="3394519" cy="14552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 is at the heart of everything we do. Every product meets international standards and buyer expectations.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9258300" y="4012853"/>
            <a:ext cx="3924300" cy="5359747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17" name="Text 15"/>
          <p:cNvSpPr/>
          <p:nvPr/>
        </p:nvSpPr>
        <p:spPr>
          <a:xfrm>
            <a:off x="9572625" y="4403378"/>
            <a:ext cx="3394519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2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200" dirty="0"/>
          </a:p>
        </p:txBody>
      </p:sp>
      <p:sp>
        <p:nvSpPr>
          <p:cNvPr id="18" name="Shape 16"/>
          <p:cNvSpPr/>
          <p:nvPr/>
        </p:nvSpPr>
        <p:spPr>
          <a:xfrm>
            <a:off x="9572625" y="4936778"/>
            <a:ext cx="3295650" cy="9525"/>
          </a:xfrm>
          <a:prstGeom prst="rect">
            <a:avLst/>
          </a:prstGeom>
          <a:solidFill>
            <a:srgbClr val="14110D">
              <a:alpha val="15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9" name="Text 17"/>
          <p:cNvSpPr/>
          <p:nvPr/>
        </p:nvSpPr>
        <p:spPr>
          <a:xfrm>
            <a:off x="9572625" y="5470178"/>
            <a:ext cx="3394519" cy="750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550" kern="0" spc="-25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Innovation &amp; Development</a:t>
            </a:r>
            <a:endParaRPr lang="en-US" sz="2550" dirty="0"/>
          </a:p>
        </p:txBody>
      </p:sp>
      <p:sp>
        <p:nvSpPr>
          <p:cNvPr id="20" name="Text 18"/>
          <p:cNvSpPr/>
          <p:nvPr/>
        </p:nvSpPr>
        <p:spPr>
          <a:xfrm>
            <a:off x="9572625" y="7603034"/>
            <a:ext cx="3394519" cy="14552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design support and washing R&amp;D, continuously bringing new ideas, trends, and finishes to the market.</a:t>
            </a:r>
            <a:endParaRPr lang="en-US" sz="1800" dirty="0"/>
          </a:p>
        </p:txBody>
      </p:sp>
      <p:sp>
        <p:nvSpPr>
          <p:cNvPr id="21" name="Shape 19"/>
          <p:cNvSpPr/>
          <p:nvPr/>
        </p:nvSpPr>
        <p:spPr>
          <a:xfrm>
            <a:off x="13411200" y="4012853"/>
            <a:ext cx="3924300" cy="5359747"/>
          </a:xfrm>
          <a:prstGeom prst="rect">
            <a:avLst/>
          </a:prstGeom>
          <a:solidFill>
            <a:srgbClr val="FFFFFF"/>
          </a:solidFill>
          <a:ln w="9525">
            <a:solidFill>
              <a:srgbClr val="14110D">
                <a:alpha val="10000"/>
              </a:srgbClr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22" name="Text 20"/>
          <p:cNvSpPr/>
          <p:nvPr/>
        </p:nvSpPr>
        <p:spPr>
          <a:xfrm>
            <a:off x="13725525" y="4403378"/>
            <a:ext cx="3394519" cy="5715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0000"/>
              </a:lnSpc>
              <a:buNone/>
            </a:pPr>
            <a:r>
              <a:rPr lang="en-US" sz="42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4200" dirty="0"/>
          </a:p>
        </p:txBody>
      </p:sp>
      <p:sp>
        <p:nvSpPr>
          <p:cNvPr id="23" name="Shape 21"/>
          <p:cNvSpPr/>
          <p:nvPr/>
        </p:nvSpPr>
        <p:spPr>
          <a:xfrm>
            <a:off x="13725525" y="4936778"/>
            <a:ext cx="3295650" cy="9525"/>
          </a:xfrm>
          <a:prstGeom prst="rect">
            <a:avLst/>
          </a:prstGeom>
          <a:solidFill>
            <a:srgbClr val="14110D">
              <a:alpha val="15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4" name="Text 22"/>
          <p:cNvSpPr/>
          <p:nvPr/>
        </p:nvSpPr>
        <p:spPr>
          <a:xfrm>
            <a:off x="13725525" y="5470178"/>
            <a:ext cx="3394519" cy="3943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550" kern="0" spc="-25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Strong Partnerships</a:t>
            </a:r>
            <a:endParaRPr lang="en-US" sz="2550" dirty="0"/>
          </a:p>
        </p:txBody>
      </p:sp>
      <p:sp>
        <p:nvSpPr>
          <p:cNvPr id="25" name="Text 23"/>
          <p:cNvSpPr/>
          <p:nvPr/>
        </p:nvSpPr>
        <p:spPr>
          <a:xfrm>
            <a:off x="13725525" y="7603034"/>
            <a:ext cx="3394519" cy="14552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grow together. Relationships with factories, suppliers, and clients built on mutual respect and shared success.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789920" y="981075"/>
            <a:ext cx="162178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 — SERVICES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643063"/>
            <a:ext cx="6736689" cy="33298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9600" kern="0" spc="-28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End-to-end, </a:t>
            </a:r>
            <a:r>
              <a:rPr lang="en-US" sz="9600" i="1" kern="0" spc="-288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brief to box.</a:t>
            </a:r>
            <a:endParaRPr lang="en-US" sz="9600" dirty="0"/>
          </a:p>
        </p:txBody>
      </p:sp>
      <p:sp>
        <p:nvSpPr>
          <p:cNvPr id="5" name="Text 3"/>
          <p:cNvSpPr/>
          <p:nvPr/>
        </p:nvSpPr>
        <p:spPr>
          <a:xfrm>
            <a:off x="952500" y="5201469"/>
            <a:ext cx="5101590" cy="11581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2100" i="1" dirty="0">
                <a:solidFill>
                  <a:srgbClr val="3D36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Five integrated services, one point of contact — so brands can focus on selling while we handle the making.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8178775" y="1643063"/>
            <a:ext cx="9156650" cy="9525"/>
          </a:xfrm>
          <a:prstGeom prst="rect">
            <a:avLst/>
          </a:prstGeom>
          <a:solidFill>
            <a:srgbClr val="14110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9" name="Shape 6"/>
          <p:cNvSpPr/>
          <p:nvPr/>
        </p:nvSpPr>
        <p:spPr>
          <a:xfrm>
            <a:off x="8178775" y="3099346"/>
            <a:ext cx="915665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0" name="Text 7"/>
          <p:cNvSpPr/>
          <p:nvPr/>
        </p:nvSpPr>
        <p:spPr>
          <a:xfrm>
            <a:off x="8178775" y="1995487"/>
            <a:ext cx="74295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/01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9150325" y="1862138"/>
            <a:ext cx="4977269" cy="3733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4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Sourcing </a:t>
            </a:r>
            <a:r>
              <a:rPr lang="en-US" sz="24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Procurement</a:t>
            </a:r>
            <a:endParaRPr lang="en-US" sz="2400" dirty="0"/>
          </a:p>
        </p:txBody>
      </p:sp>
      <p:sp>
        <p:nvSpPr>
          <p:cNvPr id="12" name="Text 9"/>
          <p:cNvSpPr/>
          <p:nvPr/>
        </p:nvSpPr>
        <p:spPr>
          <a:xfrm>
            <a:off x="14195986" y="1895475"/>
            <a:ext cx="3139440" cy="10324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>
              <a:lnSpc>
                <a:spcPct val="14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Matching each order to the right factory from our vetted partner network.</a:t>
            </a:r>
            <a:endParaRPr lang="en-US" sz="1800" dirty="0"/>
          </a:p>
        </p:txBody>
      </p:sp>
      <p:sp>
        <p:nvSpPr>
          <p:cNvPr id="13" name="Shape 10"/>
          <p:cNvSpPr/>
          <p:nvPr/>
        </p:nvSpPr>
        <p:spPr>
          <a:xfrm>
            <a:off x="8178775" y="4887069"/>
            <a:ext cx="915665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4" name="Text 11"/>
          <p:cNvSpPr/>
          <p:nvPr/>
        </p:nvSpPr>
        <p:spPr>
          <a:xfrm>
            <a:off x="8178775" y="3451771"/>
            <a:ext cx="74295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/02</a:t>
            </a:r>
            <a:endParaRPr lang="en-US" sz="1350" dirty="0"/>
          </a:p>
        </p:txBody>
      </p:sp>
      <p:sp>
        <p:nvSpPr>
          <p:cNvPr id="15" name="Text 12"/>
          <p:cNvSpPr/>
          <p:nvPr/>
        </p:nvSpPr>
        <p:spPr>
          <a:xfrm>
            <a:off x="9150325" y="3318421"/>
            <a:ext cx="4977269" cy="3733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4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 &amp; </a:t>
            </a:r>
            <a:r>
              <a:rPr lang="en-US" sz="24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Development</a:t>
            </a:r>
            <a:endParaRPr lang="en-US" sz="2400" dirty="0"/>
          </a:p>
        </p:txBody>
      </p:sp>
      <p:sp>
        <p:nvSpPr>
          <p:cNvPr id="16" name="Text 13"/>
          <p:cNvSpPr/>
          <p:nvPr/>
        </p:nvSpPr>
        <p:spPr>
          <a:xfrm>
            <a:off x="14195986" y="3351758"/>
            <a:ext cx="3139440" cy="1363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>
              <a:lnSpc>
                <a:spcPct val="14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mood boards to fit-approved samples — commercially viable from day one.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8178775" y="6674793"/>
            <a:ext cx="915665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8" name="Text 15"/>
          <p:cNvSpPr/>
          <p:nvPr/>
        </p:nvSpPr>
        <p:spPr>
          <a:xfrm>
            <a:off x="8178775" y="5239494"/>
            <a:ext cx="74295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/03</a:t>
            </a:r>
            <a:endParaRPr lang="en-US" sz="1350" dirty="0"/>
          </a:p>
        </p:txBody>
      </p:sp>
      <p:sp>
        <p:nvSpPr>
          <p:cNvPr id="19" name="Text 16"/>
          <p:cNvSpPr/>
          <p:nvPr/>
        </p:nvSpPr>
        <p:spPr>
          <a:xfrm>
            <a:off x="9150325" y="5106144"/>
            <a:ext cx="4977269" cy="3733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4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Washing </a:t>
            </a:r>
            <a:r>
              <a:rPr lang="en-US" sz="24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R&amp;D</a:t>
            </a:r>
            <a:endParaRPr lang="en-US" sz="2400" dirty="0"/>
          </a:p>
        </p:txBody>
      </p:sp>
      <p:sp>
        <p:nvSpPr>
          <p:cNvPr id="20" name="Text 17"/>
          <p:cNvSpPr/>
          <p:nvPr/>
        </p:nvSpPr>
        <p:spPr>
          <a:xfrm>
            <a:off x="14195986" y="5139482"/>
            <a:ext cx="3139440" cy="13638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r">
              <a:lnSpc>
                <a:spcPct val="14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Specialist denim finishes, hand-feel, and sustainable washes at trend-setting standards.</a:t>
            </a:r>
            <a:endParaRPr lang="en-US" sz="1800" dirty="0"/>
          </a:p>
        </p:txBody>
      </p:sp>
      <p:sp>
        <p:nvSpPr>
          <p:cNvPr id="21" name="Shape 18"/>
          <p:cNvSpPr/>
          <p:nvPr/>
        </p:nvSpPr>
        <p:spPr>
          <a:xfrm>
            <a:off x="8178775" y="8131076"/>
            <a:ext cx="915665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2" name="Text 19"/>
          <p:cNvSpPr/>
          <p:nvPr/>
        </p:nvSpPr>
        <p:spPr>
          <a:xfrm>
            <a:off x="8178775" y="7027218"/>
            <a:ext cx="74295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/04</a:t>
            </a:r>
            <a:endParaRPr lang="en-US" sz="1350" dirty="0"/>
          </a:p>
        </p:txBody>
      </p:sp>
      <p:sp>
        <p:nvSpPr>
          <p:cNvPr id="23" name="Text 20"/>
          <p:cNvSpPr/>
          <p:nvPr/>
        </p:nvSpPr>
        <p:spPr>
          <a:xfrm>
            <a:off x="9150325" y="6893868"/>
            <a:ext cx="4977269" cy="3733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4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Production </a:t>
            </a:r>
            <a:r>
              <a:rPr lang="en-US" sz="24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Coordination</a:t>
            </a:r>
            <a:endParaRPr lang="en-US" sz="2400" dirty="0"/>
          </a:p>
        </p:txBody>
      </p:sp>
      <p:sp>
        <p:nvSpPr>
          <p:cNvPr id="24" name="Text 21"/>
          <p:cNvSpPr/>
          <p:nvPr/>
        </p:nvSpPr>
        <p:spPr>
          <a:xfrm>
            <a:off x="14195986" y="6927205"/>
            <a:ext cx="3139440" cy="10324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>
              <a:lnSpc>
                <a:spcPct val="14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 path management across fabric, trim, bulk, and shipment.</a:t>
            </a:r>
            <a:endParaRPr lang="en-US" sz="1800" dirty="0"/>
          </a:p>
        </p:txBody>
      </p:sp>
      <p:sp>
        <p:nvSpPr>
          <p:cNvPr id="25" name="Shape 22"/>
          <p:cNvSpPr/>
          <p:nvPr/>
        </p:nvSpPr>
        <p:spPr>
          <a:xfrm>
            <a:off x="8178775" y="9587359"/>
            <a:ext cx="9156650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6" name="Text 23"/>
          <p:cNvSpPr/>
          <p:nvPr/>
        </p:nvSpPr>
        <p:spPr>
          <a:xfrm>
            <a:off x="8178775" y="8483501"/>
            <a:ext cx="742950" cy="233362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350" kern="0" spc="216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/05</a:t>
            </a:r>
            <a:endParaRPr lang="en-US" sz="1350" dirty="0"/>
          </a:p>
        </p:txBody>
      </p:sp>
      <p:sp>
        <p:nvSpPr>
          <p:cNvPr id="27" name="Text 24"/>
          <p:cNvSpPr/>
          <p:nvPr/>
        </p:nvSpPr>
        <p:spPr>
          <a:xfrm>
            <a:off x="9150325" y="8350151"/>
            <a:ext cx="4977269" cy="37333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10000"/>
              </a:lnSpc>
              <a:buNone/>
            </a:pPr>
            <a:r>
              <a:rPr lang="en-US" sz="240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Quality </a:t>
            </a:r>
            <a:r>
              <a:rPr lang="en-US" sz="2400" i="1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Assurance</a:t>
            </a:r>
            <a:endParaRPr lang="en-US" sz="2400" dirty="0"/>
          </a:p>
        </p:txBody>
      </p:sp>
      <p:sp>
        <p:nvSpPr>
          <p:cNvPr id="28" name="Text 25"/>
          <p:cNvSpPr/>
          <p:nvPr/>
        </p:nvSpPr>
        <p:spPr>
          <a:xfrm>
            <a:off x="14195986" y="8383488"/>
            <a:ext cx="3139440" cy="10324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r">
              <a:lnSpc>
                <a:spcPct val="14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In-line and final inspections against buyer-spec AQL before every ship-out.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908834" y="981075"/>
            <a:ext cx="1502866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07 — PROCESS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604963"/>
            <a:ext cx="8142923" cy="20792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8400" kern="0" spc="-16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Concept to </a:t>
            </a:r>
            <a:r>
              <a:rPr lang="en-US" sz="8400" i="1" kern="0" spc="-16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carton.</a:t>
            </a:r>
            <a:endParaRPr lang="en-US" sz="8400" dirty="0"/>
          </a:p>
        </p:txBody>
      </p:sp>
      <p:sp>
        <p:nvSpPr>
          <p:cNvPr id="5" name="Text 3"/>
          <p:cNvSpPr/>
          <p:nvPr/>
        </p:nvSpPr>
        <p:spPr>
          <a:xfrm>
            <a:off x="9429750" y="2312640"/>
            <a:ext cx="5297805" cy="1238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transparent six-stage process. Every step has a single owner, a clear milestone, and a documented hand-off.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952500" y="5436840"/>
            <a:ext cx="16383000" cy="9525"/>
          </a:xfrm>
          <a:prstGeom prst="rect">
            <a:avLst/>
          </a:prstGeom>
          <a:solidFill>
            <a:srgbClr val="14110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7" name="Text 5"/>
          <p:cNvSpPr/>
          <p:nvPr/>
        </p:nvSpPr>
        <p:spPr>
          <a:xfrm>
            <a:off x="952500" y="4979640"/>
            <a:ext cx="32012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01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952500" y="5436840"/>
            <a:ext cx="190500" cy="190500"/>
          </a:xfrm>
          <a:prstGeom prst="ellipse">
            <a:avLst/>
          </a:prstGeom>
          <a:solidFill>
            <a:srgbClr val="2A3A5E"/>
          </a:solidFill>
          <a:ln w="19050">
            <a:solidFill>
              <a:srgbClr val="2A3A5E"/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9" name="Text 7"/>
          <p:cNvSpPr/>
          <p:nvPr/>
        </p:nvSpPr>
        <p:spPr>
          <a:xfrm>
            <a:off x="952500" y="5551140"/>
            <a:ext cx="2043261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400" kern="0" spc="-24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Brief &amp; Intent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952500" y="6042571"/>
            <a:ext cx="2648903" cy="14097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Aesthetic direction, price point, target markets, MOQ &amp; lead-time expectations.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714750" y="4979640"/>
            <a:ext cx="32012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02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714750" y="5436840"/>
            <a:ext cx="190500" cy="190500"/>
          </a:xfrm>
          <a:prstGeom prst="ellipse">
            <a:avLst/>
          </a:prstGeom>
          <a:solidFill>
            <a:srgbClr val="F4EFE6"/>
          </a:solidFill>
          <a:ln w="19050">
            <a:solidFill>
              <a:srgbClr val="2A3A5E"/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13" name="Text 11"/>
          <p:cNvSpPr/>
          <p:nvPr/>
        </p:nvSpPr>
        <p:spPr>
          <a:xfrm>
            <a:off x="3714750" y="5551140"/>
            <a:ext cx="2278559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400" kern="0" spc="-24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Sourcing Match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3714750" y="6042571"/>
            <a:ext cx="2648903" cy="1066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Factory selection; fabric and trim sourcing; costing and feasibility.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77000" y="4979640"/>
            <a:ext cx="32012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03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477000" y="5436840"/>
            <a:ext cx="190500" cy="190500"/>
          </a:xfrm>
          <a:prstGeom prst="ellipse">
            <a:avLst/>
          </a:prstGeom>
          <a:solidFill>
            <a:srgbClr val="F4EFE6"/>
          </a:solidFill>
          <a:ln w="19050">
            <a:solidFill>
              <a:srgbClr val="2A3A5E"/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17" name="Text 15"/>
          <p:cNvSpPr/>
          <p:nvPr/>
        </p:nvSpPr>
        <p:spPr>
          <a:xfrm>
            <a:off x="6477000" y="5551140"/>
            <a:ext cx="1952327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400" kern="0" spc="-24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Development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6477000" y="6042571"/>
            <a:ext cx="2648903" cy="1066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Tech-pack, proto, fit and wash samples. Rounds until approval.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9239250" y="4979640"/>
            <a:ext cx="32012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04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9239250" y="5436840"/>
            <a:ext cx="190500" cy="190500"/>
          </a:xfrm>
          <a:prstGeom prst="ellipse">
            <a:avLst/>
          </a:prstGeom>
          <a:solidFill>
            <a:srgbClr val="F4EFE6"/>
          </a:solidFill>
          <a:ln w="19050">
            <a:solidFill>
              <a:srgbClr val="2A3A5E"/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21" name="Text 19"/>
          <p:cNvSpPr/>
          <p:nvPr/>
        </p:nvSpPr>
        <p:spPr>
          <a:xfrm>
            <a:off x="9239250" y="5551140"/>
            <a:ext cx="244413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400" kern="0" spc="-24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PP Sample &amp; PO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9239250" y="6042571"/>
            <a:ext cx="2648903" cy="1066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Pre-production sample sign-off; bulk fabric in; PO confirmed.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2001500" y="4979640"/>
            <a:ext cx="32012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05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12001500" y="5436840"/>
            <a:ext cx="190500" cy="190500"/>
          </a:xfrm>
          <a:prstGeom prst="ellipse">
            <a:avLst/>
          </a:prstGeom>
          <a:solidFill>
            <a:srgbClr val="F4EFE6"/>
          </a:solidFill>
          <a:ln w="19050">
            <a:solidFill>
              <a:srgbClr val="2A3A5E"/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25" name="Text 23"/>
          <p:cNvSpPr/>
          <p:nvPr/>
        </p:nvSpPr>
        <p:spPr>
          <a:xfrm>
            <a:off x="12001500" y="5551140"/>
            <a:ext cx="2522860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400" kern="0" spc="-24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Production &amp; QA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12001500" y="6042571"/>
            <a:ext cx="2648903" cy="1066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Cut, sew, wash, finish — inline and final AQL inspections.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4763750" y="4979640"/>
            <a:ext cx="320129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06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14763750" y="5436840"/>
            <a:ext cx="190500" cy="190500"/>
          </a:xfrm>
          <a:prstGeom prst="ellipse">
            <a:avLst/>
          </a:prstGeom>
          <a:solidFill>
            <a:srgbClr val="F4EFE6"/>
          </a:solidFill>
          <a:ln w="19050">
            <a:solidFill>
              <a:srgbClr val="2A3A5E"/>
            </a:solidFill>
            <a:prstDash val="solid"/>
          </a:ln>
        </p:spPr>
        <p:txBody>
          <a:bodyPr/>
          <a:lstStyle/>
          <a:p>
            <a:endParaRPr lang="en-BD"/>
          </a:p>
        </p:txBody>
      </p:sp>
      <p:sp>
        <p:nvSpPr>
          <p:cNvPr id="29" name="Text 27"/>
          <p:cNvSpPr/>
          <p:nvPr/>
        </p:nvSpPr>
        <p:spPr>
          <a:xfrm>
            <a:off x="14763750" y="5551140"/>
            <a:ext cx="2141786" cy="3580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400" kern="0" spc="-24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Ship &amp; Deliver</a:t>
            </a:r>
            <a:endParaRPr lang="en-US" sz="2400" dirty="0"/>
          </a:p>
        </p:txBody>
      </p:sp>
      <p:sp>
        <p:nvSpPr>
          <p:cNvPr id="30" name="Text 28"/>
          <p:cNvSpPr/>
          <p:nvPr/>
        </p:nvSpPr>
        <p:spPr>
          <a:xfrm>
            <a:off x="14763750" y="6042571"/>
            <a:ext cx="2648903" cy="10668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 docs, logistics coordination, on-time delivery to DC.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952500" y="8080921"/>
            <a:ext cx="3014276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WEEK 00 · BRIEF RECEIVED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6888212" y="8080921"/>
            <a:ext cx="4270206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TYPICAL LEAD TIME — 90 TO 120 DAYS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14043199" y="8080921"/>
            <a:ext cx="339107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40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WEEK ~14 · CARTONS ON WATER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552167" y="981075"/>
            <a:ext cx="1859533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08 — CATEGORIES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528763"/>
            <a:ext cx="8142923" cy="207927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8400" kern="0" spc="-16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Product </a:t>
            </a:r>
            <a:r>
              <a:rPr lang="en-US" sz="8400" i="1" kern="0" spc="-16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categories.</a:t>
            </a:r>
            <a:endParaRPr lang="en-US" sz="8400" dirty="0"/>
          </a:p>
        </p:txBody>
      </p:sp>
      <p:sp>
        <p:nvSpPr>
          <p:cNvPr id="5" name="Text 3"/>
          <p:cNvSpPr/>
          <p:nvPr/>
        </p:nvSpPr>
        <p:spPr>
          <a:xfrm>
            <a:off x="9429750" y="2236440"/>
            <a:ext cx="5494020" cy="1238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21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heritage denim to refined knits — with washing and finishing expertise across every category.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952500" y="4027140"/>
            <a:ext cx="3924300" cy="4381500"/>
          </a:xfrm>
          <a:prstGeom prst="rect">
            <a:avLst/>
          </a:prstGeom>
          <a:solidFill>
            <a:srgbClr val="EBE4D6"/>
          </a:solidFill>
          <a:ln/>
        </p:spPr>
        <p:txBody>
          <a:bodyPr/>
          <a:lstStyle/>
          <a:p>
            <a:endParaRPr lang="en-BD" dirty="0"/>
          </a:p>
        </p:txBody>
      </p:sp>
      <p:sp>
        <p:nvSpPr>
          <p:cNvPr id="8" name="Text 5"/>
          <p:cNvSpPr/>
          <p:nvPr/>
        </p:nvSpPr>
        <p:spPr>
          <a:xfrm>
            <a:off x="990600" y="8618190"/>
            <a:ext cx="396354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/01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990600" y="8861078"/>
            <a:ext cx="3963543" cy="4181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850" kern="0" spc="-29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Denim</a:t>
            </a:r>
            <a:endParaRPr lang="en-US" sz="2850" dirty="0"/>
          </a:p>
        </p:txBody>
      </p:sp>
      <p:sp>
        <p:nvSpPr>
          <p:cNvPr id="10" name="Text 7"/>
          <p:cNvSpPr/>
          <p:nvPr/>
        </p:nvSpPr>
        <p:spPr>
          <a:xfrm>
            <a:off x="990600" y="9317310"/>
            <a:ext cx="3963543" cy="70098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Jeans, jackets, skirts — specialist washes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5105400" y="4027140"/>
            <a:ext cx="3924300" cy="4381500"/>
          </a:xfrm>
          <a:prstGeom prst="rect">
            <a:avLst/>
          </a:prstGeom>
          <a:solidFill>
            <a:srgbClr val="E1DCC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3" name="Text 9"/>
          <p:cNvSpPr/>
          <p:nvPr/>
        </p:nvSpPr>
        <p:spPr>
          <a:xfrm>
            <a:off x="5143500" y="8618190"/>
            <a:ext cx="396354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/02</a:t>
            </a:r>
            <a:endParaRPr lang="en-US" sz="1050" dirty="0"/>
          </a:p>
        </p:txBody>
      </p:sp>
      <p:sp>
        <p:nvSpPr>
          <p:cNvPr id="14" name="Text 10"/>
          <p:cNvSpPr/>
          <p:nvPr/>
        </p:nvSpPr>
        <p:spPr>
          <a:xfrm>
            <a:off x="5143500" y="8861078"/>
            <a:ext cx="3963543" cy="4181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850" kern="0" spc="-29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Wovens</a:t>
            </a:r>
            <a:endParaRPr lang="en-US" sz="2850" dirty="0"/>
          </a:p>
        </p:txBody>
      </p:sp>
      <p:sp>
        <p:nvSpPr>
          <p:cNvPr id="15" name="Text 11"/>
          <p:cNvSpPr/>
          <p:nvPr/>
        </p:nvSpPr>
        <p:spPr>
          <a:xfrm>
            <a:off x="5143500" y="9317310"/>
            <a:ext cx="3963543" cy="369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Shirts, bottoms, dresses &amp; separates</a:t>
            </a:r>
            <a:endParaRPr lang="en-US" sz="1800" dirty="0"/>
          </a:p>
        </p:txBody>
      </p:sp>
      <p:sp>
        <p:nvSpPr>
          <p:cNvPr id="16" name="Shape 12"/>
          <p:cNvSpPr/>
          <p:nvPr/>
        </p:nvSpPr>
        <p:spPr>
          <a:xfrm>
            <a:off x="9258300" y="4027140"/>
            <a:ext cx="3924300" cy="4381500"/>
          </a:xfrm>
          <a:prstGeom prst="rect">
            <a:avLst/>
          </a:prstGeom>
          <a:solidFill>
            <a:srgbClr val="CCC5BC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18" name="Text 13"/>
          <p:cNvSpPr/>
          <p:nvPr/>
        </p:nvSpPr>
        <p:spPr>
          <a:xfrm>
            <a:off x="9296400" y="8618190"/>
            <a:ext cx="396354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/03</a:t>
            </a:r>
            <a:endParaRPr lang="en-US" sz="1050" dirty="0"/>
          </a:p>
        </p:txBody>
      </p:sp>
      <p:sp>
        <p:nvSpPr>
          <p:cNvPr id="19" name="Text 14"/>
          <p:cNvSpPr/>
          <p:nvPr/>
        </p:nvSpPr>
        <p:spPr>
          <a:xfrm>
            <a:off x="9296400" y="8861078"/>
            <a:ext cx="3963543" cy="4181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850" kern="0" spc="-29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Knits</a:t>
            </a:r>
            <a:endParaRPr lang="en-US" sz="2850" dirty="0"/>
          </a:p>
        </p:txBody>
      </p:sp>
      <p:sp>
        <p:nvSpPr>
          <p:cNvPr id="20" name="Text 15"/>
          <p:cNvSpPr/>
          <p:nvPr/>
        </p:nvSpPr>
        <p:spPr>
          <a:xfrm>
            <a:off x="9296400" y="9317310"/>
            <a:ext cx="3963543" cy="369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Tees, fleece, heavyweights, sweats</a:t>
            </a:r>
            <a:endParaRPr lang="en-US" sz="1800" dirty="0"/>
          </a:p>
        </p:txBody>
      </p:sp>
      <p:sp>
        <p:nvSpPr>
          <p:cNvPr id="21" name="Shape 16"/>
          <p:cNvSpPr/>
          <p:nvPr/>
        </p:nvSpPr>
        <p:spPr>
          <a:xfrm>
            <a:off x="13411200" y="4027140"/>
            <a:ext cx="3924300" cy="4381500"/>
          </a:xfrm>
          <a:prstGeom prst="rect">
            <a:avLst/>
          </a:prstGeom>
          <a:solidFill>
            <a:srgbClr val="ABA69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3" name="Text 17"/>
          <p:cNvSpPr/>
          <p:nvPr/>
        </p:nvSpPr>
        <p:spPr>
          <a:xfrm>
            <a:off x="13449300" y="8618190"/>
            <a:ext cx="3963543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/04</a:t>
            </a:r>
            <a:endParaRPr lang="en-US" sz="1050" dirty="0"/>
          </a:p>
        </p:txBody>
      </p:sp>
      <p:sp>
        <p:nvSpPr>
          <p:cNvPr id="24" name="Text 18"/>
          <p:cNvSpPr/>
          <p:nvPr/>
        </p:nvSpPr>
        <p:spPr>
          <a:xfrm>
            <a:off x="13449300" y="8861078"/>
            <a:ext cx="3963543" cy="41813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05000"/>
              </a:lnSpc>
              <a:buNone/>
            </a:pPr>
            <a:r>
              <a:rPr lang="en-US" sz="2850" kern="0" spc="-29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Outerwear</a:t>
            </a:r>
            <a:endParaRPr lang="en-US" sz="2850" dirty="0"/>
          </a:p>
        </p:txBody>
      </p:sp>
      <p:sp>
        <p:nvSpPr>
          <p:cNvPr id="25" name="Text 19"/>
          <p:cNvSpPr/>
          <p:nvPr/>
        </p:nvSpPr>
        <p:spPr>
          <a:xfrm>
            <a:off x="13449300" y="9317310"/>
            <a:ext cx="3963543" cy="3695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lnSpc>
                <a:spcPct val="145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Jackets, coats, utility &amp; workwear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E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52500" y="952500"/>
            <a:ext cx="1475036" cy="2714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/>
          </a:bodyPr>
          <a:lstStyle/>
          <a:p>
            <a:pPr marL="0" indent="0" algn="l">
              <a:buNone/>
            </a:pPr>
            <a:r>
              <a:rPr lang="en-US" sz="1500" i="1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Sentaku Trading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5195500" y="981075"/>
            <a:ext cx="2216200" cy="21431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sz="1200" kern="0" spc="216" dirty="0">
                <a:solidFill>
                  <a:srgbClr val="14110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09 — MANUFACTURING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952500" y="1566863"/>
            <a:ext cx="8427894" cy="19240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marL="0" indent="0" algn="l">
              <a:lnSpc>
                <a:spcPct val="90000"/>
              </a:lnSpc>
              <a:buNone/>
            </a:pPr>
            <a:r>
              <a:rPr lang="en-US" sz="8250" kern="0" spc="-247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</a:t>
            </a:r>
            <a:r>
              <a:rPr lang="en-US" sz="8250" i="1" kern="0" spc="-247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Bangladesh.</a:t>
            </a:r>
            <a:endParaRPr lang="en-US" sz="8250" dirty="0"/>
          </a:p>
        </p:txBody>
      </p:sp>
      <p:sp>
        <p:nvSpPr>
          <p:cNvPr id="5" name="Shape 3"/>
          <p:cNvSpPr/>
          <p:nvPr/>
        </p:nvSpPr>
        <p:spPr>
          <a:xfrm>
            <a:off x="952500" y="3986213"/>
            <a:ext cx="8182421" cy="9525"/>
          </a:xfrm>
          <a:prstGeom prst="rect">
            <a:avLst/>
          </a:prstGeom>
          <a:solidFill>
            <a:srgbClr val="14110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6" name="Text 4"/>
          <p:cNvSpPr/>
          <p:nvPr/>
        </p:nvSpPr>
        <p:spPr>
          <a:xfrm>
            <a:off x="952500" y="4300538"/>
            <a:ext cx="3919625" cy="762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6000" kern="0" spc="-18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</a:t>
            </a:r>
            <a:r>
              <a:rPr lang="en-US" sz="6000" i="1" kern="0" spc="-180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952500" y="5119688"/>
            <a:ext cx="391962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GLOBAL APPAREL EXPORTER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952500" y="5343525"/>
            <a:ext cx="2552700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Second only to China in ready-made garments worldwide.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329461" y="4300538"/>
            <a:ext cx="3919625" cy="762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6000" i="1" kern="0" spc="-180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200+</a:t>
            </a:r>
            <a:endParaRPr lang="en-US" sz="6000" dirty="0"/>
          </a:p>
        </p:txBody>
      </p:sp>
      <p:sp>
        <p:nvSpPr>
          <p:cNvPr id="10" name="Text 8"/>
          <p:cNvSpPr/>
          <p:nvPr/>
        </p:nvSpPr>
        <p:spPr>
          <a:xfrm>
            <a:off x="5329461" y="5119688"/>
            <a:ext cx="391962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LEED GREEN FACTORIES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5329461" y="5343525"/>
            <a:ext cx="2552700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certified green factories than any other country.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952500" y="6608266"/>
            <a:ext cx="3919625" cy="762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6000" i="1" kern="0" spc="-180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40+</a:t>
            </a:r>
            <a:endParaRPr lang="en-US" sz="6000" dirty="0"/>
          </a:p>
        </p:txBody>
      </p:sp>
      <p:sp>
        <p:nvSpPr>
          <p:cNvPr id="13" name="Text 11"/>
          <p:cNvSpPr/>
          <p:nvPr/>
        </p:nvSpPr>
        <p:spPr>
          <a:xfrm>
            <a:off x="952500" y="7427416"/>
            <a:ext cx="391962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YEARS OF CRAFT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952500" y="7651254"/>
            <a:ext cx="2552700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mature, deeply-specialized garment ecosystem.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5329461" y="6608266"/>
            <a:ext cx="3919625" cy="762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95000"/>
              </a:lnSpc>
              <a:buNone/>
            </a:pPr>
            <a:r>
              <a:rPr lang="en-US" sz="6000" kern="0" spc="-18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$</a:t>
            </a:r>
            <a:r>
              <a:rPr lang="en-US" sz="6000" i="1" kern="0" spc="-180" dirty="0">
                <a:solidFill>
                  <a:srgbClr val="2A3A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</a:t>
            </a:r>
            <a:r>
              <a:rPr lang="en-US" sz="6000" kern="0" spc="-180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6000" dirty="0"/>
          </a:p>
        </p:txBody>
      </p:sp>
      <p:sp>
        <p:nvSpPr>
          <p:cNvPr id="16" name="Text 14"/>
          <p:cNvSpPr/>
          <p:nvPr/>
        </p:nvSpPr>
        <p:spPr>
          <a:xfrm>
            <a:off x="5329461" y="7427416"/>
            <a:ext cx="3919625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ANNUAL RMG EXPORTS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5329461" y="7651254"/>
            <a:ext cx="2552700" cy="99804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lnSpc>
                <a:spcPct val="140000"/>
              </a:lnSpc>
              <a:buNone/>
            </a:pPr>
            <a:r>
              <a:rPr lang="en-US" sz="1800" dirty="0">
                <a:solidFill>
                  <a:srgbClr val="3D36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Scale, capacity, and proven delivery to global brands.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9896921" y="1566863"/>
            <a:ext cx="7438579" cy="4191000"/>
          </a:xfrm>
          <a:prstGeom prst="rect">
            <a:avLst/>
          </a:prstGeom>
          <a:solidFill>
            <a:srgbClr val="EBE4D6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0" name="Shape 17"/>
          <p:cNvSpPr/>
          <p:nvPr/>
        </p:nvSpPr>
        <p:spPr>
          <a:xfrm>
            <a:off x="9896921" y="6043613"/>
            <a:ext cx="7438579" cy="9525"/>
          </a:xfrm>
          <a:prstGeom prst="rect">
            <a:avLst/>
          </a:prstGeom>
          <a:solidFill>
            <a:srgbClr val="14110D"/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1" name="Shape 18"/>
          <p:cNvSpPr/>
          <p:nvPr/>
        </p:nvSpPr>
        <p:spPr>
          <a:xfrm>
            <a:off x="9896921" y="6638925"/>
            <a:ext cx="7438579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2" name="Text 19"/>
          <p:cNvSpPr/>
          <p:nvPr/>
        </p:nvSpPr>
        <p:spPr>
          <a:xfrm>
            <a:off x="9896921" y="6319838"/>
            <a:ext cx="6007168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MOQ — SAMPLING</a:t>
            </a:r>
            <a:endParaRPr lang="en-US" sz="1050" dirty="0"/>
          </a:p>
        </p:txBody>
      </p:sp>
      <p:sp>
        <p:nvSpPr>
          <p:cNvPr id="23" name="Text 20"/>
          <p:cNvSpPr/>
          <p:nvPr/>
        </p:nvSpPr>
        <p:spPr>
          <a:xfrm>
            <a:off x="15957724" y="6205538"/>
            <a:ext cx="1453976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kern="0" spc="-1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 pcs / style</a:t>
            </a:r>
            <a:endParaRPr lang="en-US" sz="1800" dirty="0"/>
          </a:p>
        </p:txBody>
      </p:sp>
      <p:sp>
        <p:nvSpPr>
          <p:cNvPr id="24" name="Shape 21"/>
          <p:cNvSpPr/>
          <p:nvPr/>
        </p:nvSpPr>
        <p:spPr>
          <a:xfrm>
            <a:off x="9896921" y="7234238"/>
            <a:ext cx="7438579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5" name="Text 22"/>
          <p:cNvSpPr/>
          <p:nvPr/>
        </p:nvSpPr>
        <p:spPr>
          <a:xfrm>
            <a:off x="9896921" y="6915150"/>
            <a:ext cx="4937337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MOQ — BULK</a:t>
            </a:r>
            <a:endParaRPr lang="en-US" sz="1050" dirty="0"/>
          </a:p>
        </p:txBody>
      </p:sp>
      <p:sp>
        <p:nvSpPr>
          <p:cNvPr id="26" name="Text 23"/>
          <p:cNvSpPr/>
          <p:nvPr/>
        </p:nvSpPr>
        <p:spPr>
          <a:xfrm>
            <a:off x="14919052" y="6800850"/>
            <a:ext cx="2492648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kern="0" spc="-1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500 — 1,000 pcs / style</a:t>
            </a:r>
            <a:endParaRPr lang="en-US" sz="1800" dirty="0"/>
          </a:p>
        </p:txBody>
      </p:sp>
      <p:sp>
        <p:nvSpPr>
          <p:cNvPr id="27" name="Shape 24"/>
          <p:cNvSpPr/>
          <p:nvPr/>
        </p:nvSpPr>
        <p:spPr>
          <a:xfrm>
            <a:off x="9896921" y="7829550"/>
            <a:ext cx="7438579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28" name="Text 25"/>
          <p:cNvSpPr/>
          <p:nvPr/>
        </p:nvSpPr>
        <p:spPr>
          <a:xfrm>
            <a:off x="9896921" y="7510462"/>
            <a:ext cx="6145132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LEAD TIME — DEV</a:t>
            </a:r>
            <a:endParaRPr lang="en-US" sz="1050" dirty="0"/>
          </a:p>
        </p:txBody>
      </p:sp>
      <p:sp>
        <p:nvSpPr>
          <p:cNvPr id="29" name="Text 26"/>
          <p:cNvSpPr/>
          <p:nvPr/>
        </p:nvSpPr>
        <p:spPr>
          <a:xfrm>
            <a:off x="16091669" y="7396162"/>
            <a:ext cx="1320031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kern="0" spc="-1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 — 4 weeks</a:t>
            </a:r>
            <a:endParaRPr lang="en-US" sz="1800" dirty="0"/>
          </a:p>
        </p:txBody>
      </p:sp>
      <p:sp>
        <p:nvSpPr>
          <p:cNvPr id="30" name="Shape 27"/>
          <p:cNvSpPr/>
          <p:nvPr/>
        </p:nvSpPr>
        <p:spPr>
          <a:xfrm>
            <a:off x="9896921" y="8424863"/>
            <a:ext cx="7438579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31" name="Text 28"/>
          <p:cNvSpPr/>
          <p:nvPr/>
        </p:nvSpPr>
        <p:spPr>
          <a:xfrm>
            <a:off x="9896921" y="8105775"/>
            <a:ext cx="6001420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LEAD TIME — BULK</a:t>
            </a:r>
            <a:endParaRPr lang="en-US" sz="1050" dirty="0"/>
          </a:p>
        </p:txBody>
      </p:sp>
      <p:sp>
        <p:nvSpPr>
          <p:cNvPr id="32" name="Text 29"/>
          <p:cNvSpPr/>
          <p:nvPr/>
        </p:nvSpPr>
        <p:spPr>
          <a:xfrm>
            <a:off x="15952143" y="7991475"/>
            <a:ext cx="1459557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kern="0" spc="-1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 — 90 days</a:t>
            </a:r>
            <a:endParaRPr lang="en-US" sz="1800" dirty="0"/>
          </a:p>
        </p:txBody>
      </p:sp>
      <p:sp>
        <p:nvSpPr>
          <p:cNvPr id="33" name="Shape 30"/>
          <p:cNvSpPr/>
          <p:nvPr/>
        </p:nvSpPr>
        <p:spPr>
          <a:xfrm>
            <a:off x="9896921" y="9020175"/>
            <a:ext cx="7438579" cy="9525"/>
          </a:xfrm>
          <a:prstGeom prst="rect">
            <a:avLst/>
          </a:prstGeom>
          <a:solidFill>
            <a:srgbClr val="14110D">
              <a:alpha val="12000"/>
            </a:srgbClr>
          </a:solidFill>
          <a:ln/>
        </p:spPr>
        <p:txBody>
          <a:bodyPr/>
          <a:lstStyle/>
          <a:p>
            <a:endParaRPr lang="en-BD"/>
          </a:p>
        </p:txBody>
      </p:sp>
      <p:sp>
        <p:nvSpPr>
          <p:cNvPr id="34" name="Text 31"/>
          <p:cNvSpPr/>
          <p:nvPr/>
        </p:nvSpPr>
        <p:spPr>
          <a:xfrm>
            <a:off x="9896921" y="8701088"/>
            <a:ext cx="5175171" cy="1857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sz="1050" kern="0" spc="210" dirty="0">
                <a:solidFill>
                  <a:srgbClr val="8A857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COMPLIANCE</a:t>
            </a:r>
            <a:endParaRPr lang="en-US" sz="1050" dirty="0"/>
          </a:p>
        </p:txBody>
      </p:sp>
      <p:sp>
        <p:nvSpPr>
          <p:cNvPr id="35" name="Text 32"/>
          <p:cNvSpPr/>
          <p:nvPr/>
        </p:nvSpPr>
        <p:spPr>
          <a:xfrm>
            <a:off x="15149959" y="8586788"/>
            <a:ext cx="2261741" cy="31908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 lnSpcReduction="10000"/>
          </a:bodyPr>
          <a:lstStyle/>
          <a:p>
            <a:pPr marL="0" indent="0" algn="l">
              <a:buNone/>
            </a:pPr>
            <a:r>
              <a:rPr lang="en-US" sz="1800" kern="0" spc="-18" dirty="0">
                <a:solidFill>
                  <a:srgbClr val="14110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BSCI · Sedex · WRAP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1545</TotalTime>
  <Words>1196</Words>
  <Application>Microsoft Macintosh PowerPoint</Application>
  <PresentationFormat>Custom</PresentationFormat>
  <Paragraphs>245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Courier New</vt:lpstr>
      <vt:lpstr>Fraunces 9pt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Afnan Shaheed</cp:lastModifiedBy>
  <cp:revision>9</cp:revision>
  <dcterms:created xsi:type="dcterms:W3CDTF">2026-04-20T08:39:57Z</dcterms:created>
  <dcterms:modified xsi:type="dcterms:W3CDTF">2026-05-03T08:40:48Z</dcterms:modified>
</cp:coreProperties>
</file>